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AD9B29-668A-4B59-A62C-7B5E2B5EC806}">
  <a:tblStyle styleId="{B1AD9B29-668A-4B59-A62C-7B5E2B5EC8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2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ef086a32e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6ef086a32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ef086a32e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ef086a32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6ef086a32e_0_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6ef086a32e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6ef086a32e_0_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6ef086a32e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x^2: step 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Fluctuation at certain point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6ef086a32e_0_10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6ef086a32e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6ef086a32e_0_1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6ef086a32e_0_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6ef086a32e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6ef086a32e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6ef086a32e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6ef086a32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6ef086a32e_0_10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6ef086a32e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6ef086a32e_0_1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6ef086a32e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ef086a32e_0_8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ef086a32e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ef086a32e_0_1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6ef086a32e_0_1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6ef086a32e_0_8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6ef086a32e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ef086a32e_0_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6ef086a32e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ef086a32e_0_10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ef086a32e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6ef086a32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6ef086a3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ef086a32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6ef086a32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ef086a32e_0_1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6ef086a32e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6ef086a32e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6ef086a32e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lato.stanford.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540308" y="1125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100"/>
              <a:t>Dynamics in Youtube Recommendation:</a:t>
            </a:r>
            <a:endParaRPr sz="3100"/>
          </a:p>
          <a:p>
            <a:pPr marL="0" lvl="0" indent="0" algn="ctr" rtl="0">
              <a:spcBef>
                <a:spcPts val="0"/>
              </a:spcBef>
              <a:spcAft>
                <a:spcPts val="0"/>
              </a:spcAft>
              <a:buNone/>
            </a:pPr>
            <a:r>
              <a:rPr lang="en" sz="3100"/>
              <a:t>Are there filter-bubbles?</a:t>
            </a:r>
            <a:endParaRPr sz="3100"/>
          </a:p>
          <a:p>
            <a:pPr marL="0" lvl="0" indent="0" algn="ctr" rtl="0">
              <a:spcBef>
                <a:spcPts val="0"/>
              </a:spcBef>
              <a:spcAft>
                <a:spcPts val="0"/>
              </a:spcAft>
              <a:buNone/>
            </a:pPr>
            <a:endParaRPr sz="3100"/>
          </a:p>
        </p:txBody>
      </p:sp>
      <p:sp>
        <p:nvSpPr>
          <p:cNvPr id="100" name="Google Shape;100;p25"/>
          <p:cNvSpPr txBox="1">
            <a:spLocks noGrp="1"/>
          </p:cNvSpPr>
          <p:nvPr>
            <p:ph type="subTitle" idx="1"/>
          </p:nvPr>
        </p:nvSpPr>
        <p:spPr>
          <a:xfrm>
            <a:off x="311700" y="33675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 sz="1740"/>
              <a:t>Presenter: Manqing Ma</a:t>
            </a:r>
            <a:endParaRPr sz="1740"/>
          </a:p>
          <a:p>
            <a:pPr marL="0" lvl="0" indent="0" algn="ctr" rtl="0">
              <a:lnSpc>
                <a:spcPct val="80000"/>
              </a:lnSpc>
              <a:spcBef>
                <a:spcPts val="0"/>
              </a:spcBef>
              <a:spcAft>
                <a:spcPts val="0"/>
              </a:spcAft>
              <a:buSzPts val="605"/>
              <a:buNone/>
            </a:pPr>
            <a:r>
              <a:rPr lang="en" sz="1740"/>
              <a:t>10/24/2022</a:t>
            </a:r>
            <a:endParaRPr sz="1740"/>
          </a:p>
          <a:p>
            <a:pPr marL="0" lvl="0" indent="0" algn="ctr" rtl="0">
              <a:lnSpc>
                <a:spcPct val="80000"/>
              </a:lnSpc>
              <a:spcBef>
                <a:spcPts val="0"/>
              </a:spcBef>
              <a:spcAft>
                <a:spcPts val="0"/>
              </a:spcAft>
              <a:buSzPts val="605"/>
              <a:buNone/>
            </a:pPr>
            <a:r>
              <a:rPr lang="en" sz="1740"/>
              <a:t>FNS Class Presentation</a:t>
            </a:r>
            <a:endParaRPr sz="1740"/>
          </a:p>
        </p:txBody>
      </p:sp>
      <p:pic>
        <p:nvPicPr>
          <p:cNvPr id="101" name="Google Shape;101;p25"/>
          <p:cNvPicPr preferRelativeResize="0"/>
          <p:nvPr/>
        </p:nvPicPr>
        <p:blipFill rotWithShape="1">
          <a:blip r:embed="rId3">
            <a:alphaModFix/>
          </a:blip>
          <a:srcRect l="15023" r="17152"/>
          <a:stretch/>
        </p:blipFill>
        <p:spPr>
          <a:xfrm>
            <a:off x="0" y="95250"/>
            <a:ext cx="1289875" cy="126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34"/>
          <p:cNvGraphicFramePr/>
          <p:nvPr/>
        </p:nvGraphicFramePr>
        <p:xfrm>
          <a:off x="952500" y="1228625"/>
          <a:ext cx="3000000" cy="3000000"/>
        </p:xfrm>
        <a:graphic>
          <a:graphicData uri="http://schemas.openxmlformats.org/drawingml/2006/table">
            <a:tbl>
              <a:tblPr>
                <a:noFill/>
                <a:tableStyleId>{B1AD9B29-668A-4B59-A62C-7B5E2B5EC806}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Mobility problem</a:t>
                      </a:r>
                      <a:endParaRPr b="1"/>
                    </a:p>
                  </a:txBody>
                  <a:tcPr marL="91425" marR="91425" marT="91425" marB="91425"/>
                </a:tc>
                <a:tc>
                  <a:txBody>
                    <a:bodyPr/>
                    <a:lstStyle/>
                    <a:p>
                      <a:pPr marL="0" lvl="0" indent="0" algn="l" rtl="0">
                        <a:spcBef>
                          <a:spcPts val="0"/>
                        </a:spcBef>
                        <a:spcAft>
                          <a:spcPts val="0"/>
                        </a:spcAft>
                        <a:buNone/>
                      </a:pPr>
                      <a:r>
                        <a:rPr lang="en" b="1"/>
                        <a:t>Youtube Recommendation problem</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Known distance space: 2-d, 3-d space, fixed location, or easily determined location</a:t>
                      </a:r>
                      <a:endParaRPr/>
                    </a:p>
                  </a:txBody>
                  <a:tcPr marL="91425" marR="91425" marT="91425" marB="91425"/>
                </a:tc>
                <a:tc>
                  <a:txBody>
                    <a:bodyPr/>
                    <a:lstStyle/>
                    <a:p>
                      <a:pPr marL="0" lvl="0" indent="0" algn="l" rtl="0">
                        <a:spcBef>
                          <a:spcPts val="0"/>
                        </a:spcBef>
                        <a:spcAft>
                          <a:spcPts val="0"/>
                        </a:spcAft>
                        <a:buNone/>
                      </a:pPr>
                      <a:r>
                        <a:rPr lang="en"/>
                        <a:t>Unknown distance space: unknown dimensionality, location hard to determine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Locations all observed</a:t>
                      </a:r>
                      <a:endParaRPr/>
                    </a:p>
                  </a:txBody>
                  <a:tcPr marL="91425" marR="91425" marT="91425" marB="91425"/>
                </a:tc>
                <a:tc>
                  <a:txBody>
                    <a:bodyPr/>
                    <a:lstStyle/>
                    <a:p>
                      <a:pPr marL="0" lvl="0" indent="0" algn="l" rtl="0">
                        <a:spcBef>
                          <a:spcPts val="0"/>
                        </a:spcBef>
                        <a:spcAft>
                          <a:spcPts val="0"/>
                        </a:spcAft>
                        <a:buNone/>
                      </a:pPr>
                      <a:r>
                        <a:rPr lang="en"/>
                        <a:t>Unobserved locations existed</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Low magnitude of no. of locations (~100-1000)</a:t>
                      </a:r>
                      <a:endParaRPr/>
                    </a:p>
                  </a:txBody>
                  <a:tcPr marL="91425" marR="91425" marT="91425" marB="91425"/>
                </a:tc>
                <a:tc>
                  <a:txBody>
                    <a:bodyPr/>
                    <a:lstStyle/>
                    <a:p>
                      <a:pPr marL="0" lvl="0" indent="0" algn="l" rtl="0">
                        <a:spcBef>
                          <a:spcPts val="0"/>
                        </a:spcBef>
                        <a:spcAft>
                          <a:spcPts val="0"/>
                        </a:spcAft>
                        <a:buNone/>
                      </a:pPr>
                      <a:r>
                        <a:rPr lang="en"/>
                        <a:t>High magnitude of no. of locations</a:t>
                      </a:r>
                      <a:endParaRPr/>
                    </a:p>
                    <a:p>
                      <a:pPr marL="0" lvl="0" indent="0" algn="l" rtl="0">
                        <a:spcBef>
                          <a:spcPts val="0"/>
                        </a:spcBef>
                        <a:spcAft>
                          <a:spcPts val="0"/>
                        </a:spcAft>
                        <a:buNone/>
                      </a:pPr>
                      <a:r>
                        <a:rPr lang="en"/>
                        <a:t>(&gt; 10,000)</a:t>
                      </a:r>
                      <a:endParaRPr/>
                    </a:p>
                  </a:txBody>
                  <a:tcPr marL="91425" marR="91425" marT="91425" marB="91425"/>
                </a:tc>
                <a:extLst>
                  <a:ext uri="{0D108BD9-81ED-4DB2-BD59-A6C34878D82A}">
                    <a16:rowId xmlns:a16="http://schemas.microsoft.com/office/drawing/2014/main" val="10003"/>
                  </a:ext>
                </a:extLst>
              </a:tr>
            </a:tbl>
          </a:graphicData>
        </a:graphic>
      </p:graphicFrame>
      <p:pic>
        <p:nvPicPr>
          <p:cNvPr id="222" name="Google Shape;222;p34"/>
          <p:cNvPicPr preferRelativeResize="0"/>
          <p:nvPr/>
        </p:nvPicPr>
        <p:blipFill>
          <a:blip r:embed="rId3">
            <a:alphaModFix/>
          </a:blip>
          <a:stretch>
            <a:fillRect/>
          </a:stretch>
        </p:blipFill>
        <p:spPr>
          <a:xfrm>
            <a:off x="7045700" y="3146000"/>
            <a:ext cx="1532850" cy="1906325"/>
          </a:xfrm>
          <a:prstGeom prst="rect">
            <a:avLst/>
          </a:prstGeom>
          <a:noFill/>
          <a:ln>
            <a:noFill/>
          </a:ln>
        </p:spPr>
      </p:pic>
      <p:sp>
        <p:nvSpPr>
          <p:cNvPr id="223" name="Google Shape;22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159300" y="-121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An analogy with the human mobility problem</a:t>
            </a:r>
            <a:endParaRPr sz="1220" b="1" u="sng">
              <a:latin typeface="Times New Roman"/>
              <a:ea typeface="Times New Roman"/>
              <a:cs typeface="Times New Roman"/>
              <a:sym typeface="Times New Roman"/>
            </a:endParaRPr>
          </a:p>
        </p:txBody>
      </p:sp>
      <p:pic>
        <p:nvPicPr>
          <p:cNvPr id="229" name="Google Shape;229;p35"/>
          <p:cNvPicPr preferRelativeResize="0"/>
          <p:nvPr/>
        </p:nvPicPr>
        <p:blipFill rotWithShape="1">
          <a:blip r:embed="rId3">
            <a:alphaModFix/>
          </a:blip>
          <a:srcRect l="12587"/>
          <a:stretch/>
        </p:blipFill>
        <p:spPr>
          <a:xfrm>
            <a:off x="4567700" y="2743200"/>
            <a:ext cx="2132925" cy="1758050"/>
          </a:xfrm>
          <a:prstGeom prst="rect">
            <a:avLst/>
          </a:prstGeom>
          <a:noFill/>
          <a:ln>
            <a:noFill/>
          </a:ln>
        </p:spPr>
      </p:pic>
      <p:sp>
        <p:nvSpPr>
          <p:cNvPr id="230" name="Google Shape;230;p35"/>
          <p:cNvSpPr txBox="1"/>
          <p:nvPr/>
        </p:nvSpPr>
        <p:spPr>
          <a:xfrm>
            <a:off x="6197825" y="4400575"/>
            <a:ext cx="366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latin typeface="Calibri"/>
                <a:ea typeface="Calibri"/>
                <a:cs typeface="Calibri"/>
                <a:sym typeface="Calibri"/>
              </a:rPr>
              <a:t>Data: The traveller starts from Fox news</a:t>
            </a:r>
            <a:endParaRPr sz="1100" b="1">
              <a:latin typeface="Calibri"/>
              <a:ea typeface="Calibri"/>
              <a:cs typeface="Calibri"/>
              <a:sym typeface="Calibri"/>
            </a:endParaRPr>
          </a:p>
        </p:txBody>
      </p:sp>
      <p:pic>
        <p:nvPicPr>
          <p:cNvPr id="231" name="Google Shape;231;p35"/>
          <p:cNvPicPr preferRelativeResize="0"/>
          <p:nvPr/>
        </p:nvPicPr>
        <p:blipFill rotWithShape="1">
          <a:blip r:embed="rId4">
            <a:alphaModFix/>
          </a:blip>
          <a:srcRect r="50644" b="67321"/>
          <a:stretch/>
        </p:blipFill>
        <p:spPr>
          <a:xfrm>
            <a:off x="6731225" y="3478750"/>
            <a:ext cx="2037401" cy="807100"/>
          </a:xfrm>
          <a:prstGeom prst="rect">
            <a:avLst/>
          </a:prstGeom>
          <a:noFill/>
          <a:ln>
            <a:noFill/>
          </a:ln>
        </p:spPr>
      </p:pic>
      <p:pic>
        <p:nvPicPr>
          <p:cNvPr id="232" name="Google Shape;232;p35"/>
          <p:cNvPicPr preferRelativeResize="0"/>
          <p:nvPr/>
        </p:nvPicPr>
        <p:blipFill rotWithShape="1">
          <a:blip r:embed="rId5">
            <a:alphaModFix/>
          </a:blip>
          <a:srcRect l="32315" t="59425" r="34758"/>
          <a:stretch/>
        </p:blipFill>
        <p:spPr>
          <a:xfrm>
            <a:off x="1575450" y="2973575"/>
            <a:ext cx="2037401" cy="1589291"/>
          </a:xfrm>
          <a:prstGeom prst="rect">
            <a:avLst/>
          </a:prstGeom>
          <a:noFill/>
          <a:ln>
            <a:noFill/>
          </a:ln>
        </p:spPr>
      </p:pic>
      <p:pic>
        <p:nvPicPr>
          <p:cNvPr id="233" name="Google Shape;233;p35"/>
          <p:cNvPicPr preferRelativeResize="0"/>
          <p:nvPr/>
        </p:nvPicPr>
        <p:blipFill>
          <a:blip r:embed="rId6">
            <a:alphaModFix/>
          </a:blip>
          <a:stretch>
            <a:fillRect/>
          </a:stretch>
        </p:blipFill>
        <p:spPr>
          <a:xfrm>
            <a:off x="5128042" y="707453"/>
            <a:ext cx="2386128" cy="1571496"/>
          </a:xfrm>
          <a:prstGeom prst="rect">
            <a:avLst/>
          </a:prstGeom>
          <a:noFill/>
          <a:ln>
            <a:noFill/>
          </a:ln>
        </p:spPr>
      </p:pic>
      <p:pic>
        <p:nvPicPr>
          <p:cNvPr id="234" name="Google Shape;234;p35"/>
          <p:cNvPicPr preferRelativeResize="0"/>
          <p:nvPr/>
        </p:nvPicPr>
        <p:blipFill>
          <a:blip r:embed="rId7">
            <a:alphaModFix/>
          </a:blip>
          <a:stretch>
            <a:fillRect/>
          </a:stretch>
        </p:blipFill>
        <p:spPr>
          <a:xfrm>
            <a:off x="1085709" y="691593"/>
            <a:ext cx="2300970" cy="1603209"/>
          </a:xfrm>
          <a:prstGeom prst="rect">
            <a:avLst/>
          </a:prstGeom>
          <a:noFill/>
          <a:ln>
            <a:noFill/>
          </a:ln>
        </p:spPr>
      </p:pic>
      <p:sp>
        <p:nvSpPr>
          <p:cNvPr id="235" name="Google Shape;235;p35"/>
          <p:cNvSpPr txBox="1"/>
          <p:nvPr/>
        </p:nvSpPr>
        <p:spPr>
          <a:xfrm>
            <a:off x="732747" y="2367920"/>
            <a:ext cx="3066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Human mobility; traveller’s location distribution at X</a:t>
            </a:r>
            <a:endParaRPr sz="1200">
              <a:latin typeface="Calibri"/>
              <a:ea typeface="Calibri"/>
              <a:cs typeface="Calibri"/>
              <a:sym typeface="Calibri"/>
            </a:endParaRPr>
          </a:p>
        </p:txBody>
      </p:sp>
      <p:sp>
        <p:nvSpPr>
          <p:cNvPr id="236" name="Google Shape;236;p35"/>
          <p:cNvSpPr txBox="1"/>
          <p:nvPr/>
        </p:nvSpPr>
        <p:spPr>
          <a:xfrm>
            <a:off x="5030641" y="2333291"/>
            <a:ext cx="3066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Youtube recommendation; traveller’s location distribution at T</a:t>
            </a:r>
            <a:endParaRPr sz="1200">
              <a:latin typeface="Calibri"/>
              <a:ea typeface="Calibri"/>
              <a:cs typeface="Calibri"/>
              <a:sym typeface="Calibri"/>
            </a:endParaRPr>
          </a:p>
        </p:txBody>
      </p:sp>
      <p:sp>
        <p:nvSpPr>
          <p:cNvPr id="237" name="Google Shape;237;p35"/>
          <p:cNvSpPr txBox="1"/>
          <p:nvPr/>
        </p:nvSpPr>
        <p:spPr>
          <a:xfrm>
            <a:off x="127800" y="4365125"/>
            <a:ext cx="39960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b="1">
                <a:solidFill>
                  <a:schemeClr val="dk1"/>
                </a:solidFill>
              </a:rPr>
              <a:t>Fig 3. (d) </a:t>
            </a:r>
            <a:r>
              <a:rPr lang="en" sz="1100">
                <a:solidFill>
                  <a:schemeClr val="dk1"/>
                </a:solidFill>
              </a:rPr>
              <a:t>Gonzalez, Marta C., Cesar A. Hidalgo, and Albert-Laszlo Barabasi. "Understanding individual human mobility patterns." </a:t>
            </a:r>
            <a:r>
              <a:rPr lang="en" sz="1100" i="1">
                <a:solidFill>
                  <a:schemeClr val="dk1"/>
                </a:solidFill>
              </a:rPr>
              <a:t>nature</a:t>
            </a:r>
            <a:r>
              <a:rPr lang="en" sz="1100">
                <a:solidFill>
                  <a:schemeClr val="dk1"/>
                </a:solidFill>
              </a:rPr>
              <a:t> 453.7196 (2008): 779-782.</a:t>
            </a:r>
            <a:endParaRPr sz="1100">
              <a:solidFill>
                <a:schemeClr val="dk1"/>
              </a:solidFill>
            </a:endParaRPr>
          </a:p>
          <a:p>
            <a:pPr marL="0" lvl="0" indent="0" algn="l" rtl="0">
              <a:spcBef>
                <a:spcPts val="0"/>
              </a:spcBef>
              <a:spcAft>
                <a:spcPts val="0"/>
              </a:spcAft>
              <a:buNone/>
            </a:pPr>
            <a:endParaRPr/>
          </a:p>
        </p:txBody>
      </p:sp>
      <p:pic>
        <p:nvPicPr>
          <p:cNvPr id="238" name="Google Shape;238;p35"/>
          <p:cNvPicPr preferRelativeResize="0"/>
          <p:nvPr/>
        </p:nvPicPr>
        <p:blipFill rotWithShape="1">
          <a:blip r:embed="rId8">
            <a:alphaModFix/>
          </a:blip>
          <a:srcRect t="3316"/>
          <a:stretch/>
        </p:blipFill>
        <p:spPr>
          <a:xfrm>
            <a:off x="356400" y="3052975"/>
            <a:ext cx="1198750" cy="1294350"/>
          </a:xfrm>
          <a:prstGeom prst="rect">
            <a:avLst/>
          </a:prstGeom>
          <a:noFill/>
          <a:ln>
            <a:noFill/>
          </a:ln>
        </p:spPr>
      </p:pic>
      <p:cxnSp>
        <p:nvCxnSpPr>
          <p:cNvPr id="239" name="Google Shape;239;p35"/>
          <p:cNvCxnSpPr/>
          <p:nvPr/>
        </p:nvCxnSpPr>
        <p:spPr>
          <a:xfrm>
            <a:off x="3821625" y="1454225"/>
            <a:ext cx="812100" cy="0"/>
          </a:xfrm>
          <a:prstGeom prst="straightConnector1">
            <a:avLst/>
          </a:prstGeom>
          <a:noFill/>
          <a:ln w="9525" cap="flat" cmpd="sng">
            <a:solidFill>
              <a:srgbClr val="595959"/>
            </a:solidFill>
            <a:prstDash val="solid"/>
            <a:round/>
            <a:headEnd type="stealth" w="med" len="med"/>
            <a:tailEnd type="stealth" w="med" len="med"/>
          </a:ln>
        </p:spPr>
      </p:cxnSp>
      <p:sp>
        <p:nvSpPr>
          <p:cNvPr id="240" name="Google Shape;24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41" name="Google Shape;241;p35"/>
          <p:cNvSpPr txBox="1"/>
          <p:nvPr/>
        </p:nvSpPr>
        <p:spPr>
          <a:xfrm>
            <a:off x="6519925" y="392400"/>
            <a:ext cx="2245800" cy="6156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t>One simple way to measure the “distance”</a:t>
            </a:r>
            <a:endParaRPr b="1" i="1"/>
          </a:p>
        </p:txBody>
      </p:sp>
      <p:pic>
        <p:nvPicPr>
          <p:cNvPr id="242" name="Google Shape;242;p35"/>
          <p:cNvPicPr preferRelativeResize="0"/>
          <p:nvPr/>
        </p:nvPicPr>
        <p:blipFill>
          <a:blip r:embed="rId9">
            <a:alphaModFix/>
          </a:blip>
          <a:stretch>
            <a:fillRect/>
          </a:stretch>
        </p:blipFill>
        <p:spPr>
          <a:xfrm>
            <a:off x="7715800" y="961375"/>
            <a:ext cx="1170625" cy="1455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6"/>
          <p:cNvPicPr preferRelativeResize="0"/>
          <p:nvPr/>
        </p:nvPicPr>
        <p:blipFill>
          <a:blip r:embed="rId3">
            <a:alphaModFix/>
          </a:blip>
          <a:stretch>
            <a:fillRect/>
          </a:stretch>
        </p:blipFill>
        <p:spPr>
          <a:xfrm>
            <a:off x="6400800" y="381000"/>
            <a:ext cx="2555251" cy="2528526"/>
          </a:xfrm>
          <a:prstGeom prst="rect">
            <a:avLst/>
          </a:prstGeom>
          <a:noFill/>
          <a:ln>
            <a:noFill/>
          </a:ln>
        </p:spPr>
      </p:pic>
      <p:sp>
        <p:nvSpPr>
          <p:cNvPr id="248" name="Google Shape;248;p36"/>
          <p:cNvSpPr txBox="1"/>
          <p:nvPr/>
        </p:nvSpPr>
        <p:spPr>
          <a:xfrm>
            <a:off x="16975" y="7825"/>
            <a:ext cx="3968700" cy="36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a:latin typeface="Times New Roman"/>
                <a:ea typeface="Times New Roman"/>
                <a:cs typeface="Times New Roman"/>
                <a:sym typeface="Times New Roman"/>
              </a:rPr>
              <a:t>Perspective Universe</a:t>
            </a:r>
            <a:endParaRPr sz="1200" b="1" u="sng">
              <a:latin typeface="Times New Roman"/>
              <a:ea typeface="Times New Roman"/>
              <a:cs typeface="Times New Roman"/>
              <a:sym typeface="Times New Roman"/>
            </a:endParaRPr>
          </a:p>
        </p:txBody>
      </p:sp>
      <p:grpSp>
        <p:nvGrpSpPr>
          <p:cNvPr id="249" name="Google Shape;249;p36"/>
          <p:cNvGrpSpPr/>
          <p:nvPr/>
        </p:nvGrpSpPr>
        <p:grpSpPr>
          <a:xfrm>
            <a:off x="1817293" y="1175775"/>
            <a:ext cx="1857972" cy="1797405"/>
            <a:chOff x="447675" y="1496500"/>
            <a:chExt cx="1885500" cy="1656900"/>
          </a:xfrm>
        </p:grpSpPr>
        <p:cxnSp>
          <p:nvCxnSpPr>
            <p:cNvPr id="250" name="Google Shape;250;p36"/>
            <p:cNvCxnSpPr>
              <a:endCxn id="251" idx="5"/>
            </p:cNvCxnSpPr>
            <p:nvPr/>
          </p:nvCxnSpPr>
          <p:spPr>
            <a:xfrm>
              <a:off x="845212" y="1768637"/>
              <a:ext cx="630300" cy="755700"/>
            </a:xfrm>
            <a:prstGeom prst="straightConnector1">
              <a:avLst/>
            </a:prstGeom>
            <a:noFill/>
            <a:ln w="9525" cap="flat" cmpd="sng">
              <a:solidFill>
                <a:schemeClr val="dk2"/>
              </a:solidFill>
              <a:prstDash val="dot"/>
              <a:round/>
              <a:headEnd type="none" w="med" len="med"/>
              <a:tailEnd type="none" w="med" len="med"/>
            </a:ln>
          </p:spPr>
        </p:cxnSp>
        <p:cxnSp>
          <p:nvCxnSpPr>
            <p:cNvPr id="252" name="Google Shape;252;p36"/>
            <p:cNvCxnSpPr>
              <a:endCxn id="253" idx="6"/>
            </p:cNvCxnSpPr>
            <p:nvPr/>
          </p:nvCxnSpPr>
          <p:spPr>
            <a:xfrm flipH="1">
              <a:off x="1418775" y="1540150"/>
              <a:ext cx="188400" cy="403800"/>
            </a:xfrm>
            <a:prstGeom prst="straightConnector1">
              <a:avLst/>
            </a:prstGeom>
            <a:noFill/>
            <a:ln w="9525" cap="flat" cmpd="sng">
              <a:solidFill>
                <a:schemeClr val="dk2"/>
              </a:solidFill>
              <a:prstDash val="dot"/>
              <a:round/>
              <a:headEnd type="none" w="med" len="med"/>
              <a:tailEnd type="none" w="med" len="med"/>
            </a:ln>
          </p:spPr>
        </p:cxnSp>
        <p:cxnSp>
          <p:nvCxnSpPr>
            <p:cNvPr id="254" name="Google Shape;254;p36"/>
            <p:cNvCxnSpPr>
              <a:stCxn id="255" idx="4"/>
            </p:cNvCxnSpPr>
            <p:nvPr/>
          </p:nvCxnSpPr>
          <p:spPr>
            <a:xfrm flipH="1">
              <a:off x="544725" y="2086600"/>
              <a:ext cx="350400" cy="485100"/>
            </a:xfrm>
            <a:prstGeom prst="straightConnector1">
              <a:avLst/>
            </a:prstGeom>
            <a:noFill/>
            <a:ln w="9525" cap="flat" cmpd="sng">
              <a:solidFill>
                <a:schemeClr val="dk2"/>
              </a:solidFill>
              <a:prstDash val="dot"/>
              <a:round/>
              <a:headEnd type="none" w="med" len="med"/>
              <a:tailEnd type="none" w="med" len="med"/>
            </a:ln>
          </p:spPr>
        </p:cxnSp>
        <p:cxnSp>
          <p:nvCxnSpPr>
            <p:cNvPr id="256" name="Google Shape;256;p36"/>
            <p:cNvCxnSpPr>
              <a:stCxn id="257" idx="7"/>
              <a:endCxn id="258" idx="7"/>
            </p:cNvCxnSpPr>
            <p:nvPr/>
          </p:nvCxnSpPr>
          <p:spPr>
            <a:xfrm flipH="1">
              <a:off x="1323112" y="2811363"/>
              <a:ext cx="381000" cy="228600"/>
            </a:xfrm>
            <a:prstGeom prst="straightConnector1">
              <a:avLst/>
            </a:prstGeom>
            <a:noFill/>
            <a:ln w="9525" cap="flat" cmpd="sng">
              <a:solidFill>
                <a:schemeClr val="dk2"/>
              </a:solidFill>
              <a:prstDash val="dot"/>
              <a:round/>
              <a:headEnd type="none" w="med" len="med"/>
              <a:tailEnd type="none" w="med" len="med"/>
            </a:ln>
          </p:spPr>
        </p:cxnSp>
        <p:cxnSp>
          <p:nvCxnSpPr>
            <p:cNvPr id="259" name="Google Shape;259;p36"/>
            <p:cNvCxnSpPr>
              <a:endCxn id="260" idx="3"/>
            </p:cNvCxnSpPr>
            <p:nvPr/>
          </p:nvCxnSpPr>
          <p:spPr>
            <a:xfrm>
              <a:off x="2123438" y="2270537"/>
              <a:ext cx="96300" cy="406200"/>
            </a:xfrm>
            <a:prstGeom prst="straightConnector1">
              <a:avLst/>
            </a:prstGeom>
            <a:noFill/>
            <a:ln w="9525" cap="flat" cmpd="sng">
              <a:solidFill>
                <a:schemeClr val="dk2"/>
              </a:solidFill>
              <a:prstDash val="dot"/>
              <a:round/>
              <a:headEnd type="none" w="med" len="med"/>
              <a:tailEnd type="none" w="med" len="med"/>
            </a:ln>
          </p:spPr>
        </p:cxnSp>
        <p:grpSp>
          <p:nvGrpSpPr>
            <p:cNvPr id="261" name="Google Shape;261;p36"/>
            <p:cNvGrpSpPr/>
            <p:nvPr/>
          </p:nvGrpSpPr>
          <p:grpSpPr>
            <a:xfrm>
              <a:off x="752475" y="1725100"/>
              <a:ext cx="1428300" cy="1199737"/>
              <a:chOff x="752475" y="1725100"/>
              <a:chExt cx="1428300" cy="1199737"/>
            </a:xfrm>
          </p:grpSpPr>
          <p:cxnSp>
            <p:nvCxnSpPr>
              <p:cNvPr id="262" name="Google Shape;262;p36"/>
              <p:cNvCxnSpPr>
                <a:endCxn id="263" idx="7"/>
              </p:cNvCxnSpPr>
              <p:nvPr/>
            </p:nvCxnSpPr>
            <p:spPr>
              <a:xfrm flipH="1">
                <a:off x="865912" y="2064663"/>
                <a:ext cx="33600" cy="289500"/>
              </a:xfrm>
              <a:prstGeom prst="straightConnector1">
                <a:avLst/>
              </a:prstGeom>
              <a:noFill/>
              <a:ln w="9525" cap="flat" cmpd="sng">
                <a:solidFill>
                  <a:schemeClr val="dk2"/>
                </a:solidFill>
                <a:prstDash val="lgDash"/>
                <a:round/>
                <a:headEnd type="stealth" w="med" len="med"/>
                <a:tailEnd type="none" w="med" len="med"/>
              </a:ln>
            </p:spPr>
          </p:cxnSp>
          <p:cxnSp>
            <p:nvCxnSpPr>
              <p:cNvPr id="264" name="Google Shape;264;p36"/>
              <p:cNvCxnSpPr>
                <a:endCxn id="251" idx="0"/>
              </p:cNvCxnSpPr>
              <p:nvPr/>
            </p:nvCxnSpPr>
            <p:spPr>
              <a:xfrm>
                <a:off x="1356825" y="1988500"/>
                <a:ext cx="71700" cy="422400"/>
              </a:xfrm>
              <a:prstGeom prst="straightConnector1">
                <a:avLst/>
              </a:prstGeom>
              <a:noFill/>
              <a:ln w="9525" cap="flat" cmpd="sng">
                <a:solidFill>
                  <a:schemeClr val="dk2"/>
                </a:solidFill>
                <a:prstDash val="solid"/>
                <a:round/>
                <a:headEnd type="stealth" w="med" len="med"/>
                <a:tailEnd type="stealth" w="med" len="med"/>
              </a:ln>
            </p:spPr>
          </p:cxnSp>
          <p:cxnSp>
            <p:nvCxnSpPr>
              <p:cNvPr id="265" name="Google Shape;265;p36"/>
              <p:cNvCxnSpPr>
                <a:stCxn id="251" idx="3"/>
              </p:cNvCxnSpPr>
              <p:nvPr/>
            </p:nvCxnSpPr>
            <p:spPr>
              <a:xfrm flipH="1">
                <a:off x="1170638" y="2524337"/>
                <a:ext cx="210900" cy="134700"/>
              </a:xfrm>
              <a:prstGeom prst="straightConnector1">
                <a:avLst/>
              </a:prstGeom>
              <a:noFill/>
              <a:ln w="9525" cap="flat" cmpd="sng">
                <a:solidFill>
                  <a:schemeClr val="dk2"/>
                </a:solidFill>
                <a:prstDash val="lgDash"/>
                <a:round/>
                <a:headEnd type="none" w="med" len="med"/>
                <a:tailEnd type="stealth" w="med" len="med"/>
              </a:ln>
            </p:spPr>
          </p:cxnSp>
          <p:cxnSp>
            <p:nvCxnSpPr>
              <p:cNvPr id="266" name="Google Shape;266;p36"/>
              <p:cNvCxnSpPr>
                <a:endCxn id="251" idx="6"/>
              </p:cNvCxnSpPr>
              <p:nvPr/>
            </p:nvCxnSpPr>
            <p:spPr>
              <a:xfrm flipH="1">
                <a:off x="1494975" y="2238850"/>
                <a:ext cx="179100" cy="238500"/>
              </a:xfrm>
              <a:prstGeom prst="straightConnector1">
                <a:avLst/>
              </a:prstGeom>
              <a:noFill/>
              <a:ln w="9525" cap="flat" cmpd="sng">
                <a:solidFill>
                  <a:schemeClr val="dk2"/>
                </a:solidFill>
                <a:prstDash val="solid"/>
                <a:round/>
                <a:headEnd type="stealth" w="med" len="med"/>
                <a:tailEnd type="stealth" w="med" len="med"/>
              </a:ln>
            </p:spPr>
          </p:cxnSp>
          <p:cxnSp>
            <p:nvCxnSpPr>
              <p:cNvPr id="267" name="Google Shape;267;p36"/>
              <p:cNvCxnSpPr>
                <a:stCxn id="253" idx="2"/>
                <a:endCxn id="255" idx="5"/>
              </p:cNvCxnSpPr>
              <p:nvPr/>
            </p:nvCxnSpPr>
            <p:spPr>
              <a:xfrm flipH="1">
                <a:off x="942075" y="1943950"/>
                <a:ext cx="343800" cy="123300"/>
              </a:xfrm>
              <a:prstGeom prst="straightConnector1">
                <a:avLst/>
              </a:prstGeom>
              <a:noFill/>
              <a:ln w="9525" cap="flat" cmpd="sng">
                <a:solidFill>
                  <a:schemeClr val="dk2"/>
                </a:solidFill>
                <a:prstDash val="lgDash"/>
                <a:round/>
                <a:headEnd type="none" w="med" len="med"/>
                <a:tailEnd type="stealth" w="med" len="med"/>
              </a:ln>
            </p:spPr>
          </p:cxnSp>
          <p:cxnSp>
            <p:nvCxnSpPr>
              <p:cNvPr id="268" name="Google Shape;268;p36"/>
              <p:cNvCxnSpPr>
                <a:endCxn id="269" idx="7"/>
              </p:cNvCxnSpPr>
              <p:nvPr/>
            </p:nvCxnSpPr>
            <p:spPr>
              <a:xfrm flipH="1">
                <a:off x="1704112" y="1799163"/>
                <a:ext cx="153300" cy="326400"/>
              </a:xfrm>
              <a:prstGeom prst="straightConnector1">
                <a:avLst/>
              </a:prstGeom>
              <a:noFill/>
              <a:ln w="9525" cap="flat" cmpd="sng">
                <a:solidFill>
                  <a:schemeClr val="dk2"/>
                </a:solidFill>
                <a:prstDash val="lgDash"/>
                <a:round/>
                <a:headEnd type="none" w="med" len="med"/>
                <a:tailEnd type="stealth" w="med" len="med"/>
              </a:ln>
            </p:spPr>
          </p:cxnSp>
          <p:cxnSp>
            <p:nvCxnSpPr>
              <p:cNvPr id="270" name="Google Shape;270;p36"/>
              <p:cNvCxnSpPr>
                <a:endCxn id="269" idx="5"/>
              </p:cNvCxnSpPr>
              <p:nvPr/>
            </p:nvCxnSpPr>
            <p:spPr>
              <a:xfrm rot="10800000">
                <a:off x="1704112" y="2219537"/>
                <a:ext cx="426900" cy="40800"/>
              </a:xfrm>
              <a:prstGeom prst="straightConnector1">
                <a:avLst/>
              </a:prstGeom>
              <a:noFill/>
              <a:ln w="9525" cap="flat" cmpd="sng">
                <a:solidFill>
                  <a:schemeClr val="dk2"/>
                </a:solidFill>
                <a:prstDash val="lgDash"/>
                <a:round/>
                <a:headEnd type="none" w="med" len="med"/>
                <a:tailEnd type="stealth" w="med" len="med"/>
              </a:ln>
            </p:spPr>
          </p:cxnSp>
          <p:cxnSp>
            <p:nvCxnSpPr>
              <p:cNvPr id="271" name="Google Shape;271;p36"/>
              <p:cNvCxnSpPr>
                <a:stCxn id="251" idx="5"/>
                <a:endCxn id="257" idx="4"/>
              </p:cNvCxnSpPr>
              <p:nvPr/>
            </p:nvCxnSpPr>
            <p:spPr>
              <a:xfrm>
                <a:off x="1475512" y="2524337"/>
                <a:ext cx="181500" cy="400500"/>
              </a:xfrm>
              <a:prstGeom prst="straightConnector1">
                <a:avLst/>
              </a:prstGeom>
              <a:noFill/>
              <a:ln w="9525" cap="flat" cmpd="sng">
                <a:solidFill>
                  <a:schemeClr val="dk2"/>
                </a:solidFill>
                <a:prstDash val="lgDash"/>
                <a:round/>
                <a:headEnd type="stealth" w="med" len="med"/>
                <a:tailEnd type="none" w="med" len="med"/>
              </a:ln>
            </p:spPr>
          </p:cxnSp>
          <p:cxnSp>
            <p:nvCxnSpPr>
              <p:cNvPr id="272" name="Google Shape;272;p36"/>
              <p:cNvCxnSpPr>
                <a:endCxn id="269" idx="1"/>
              </p:cNvCxnSpPr>
              <p:nvPr/>
            </p:nvCxnSpPr>
            <p:spPr>
              <a:xfrm>
                <a:off x="1338038" y="1953663"/>
                <a:ext cx="272100" cy="171900"/>
              </a:xfrm>
              <a:prstGeom prst="straightConnector1">
                <a:avLst/>
              </a:prstGeom>
              <a:noFill/>
              <a:ln w="9525" cap="flat" cmpd="sng">
                <a:solidFill>
                  <a:schemeClr val="dk2"/>
                </a:solidFill>
                <a:prstDash val="solid"/>
                <a:round/>
                <a:headEnd type="stealth" w="med" len="med"/>
                <a:tailEnd type="stealth" w="med" len="med"/>
              </a:ln>
            </p:spPr>
          </p:cxnSp>
          <p:sp>
            <p:nvSpPr>
              <p:cNvPr id="253" name="Google Shape;253;p36"/>
              <p:cNvSpPr/>
              <p:nvPr/>
            </p:nvSpPr>
            <p:spPr>
              <a:xfrm>
                <a:off x="1285875" y="1877500"/>
                <a:ext cx="132900" cy="1329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2047875" y="21823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1590675" y="27919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752475" y="23347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1362075" y="2410900"/>
                <a:ext cx="132900" cy="1329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p:nvPr/>
            </p:nvSpPr>
            <p:spPr>
              <a:xfrm>
                <a:off x="1819275" y="17251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828675" y="19537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1590675" y="2106100"/>
                <a:ext cx="132900" cy="1329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1057275" y="26395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6"/>
            <p:cNvSpPr/>
            <p:nvPr/>
          </p:nvSpPr>
          <p:spPr>
            <a:xfrm>
              <a:off x="1514475" y="14965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752475" y="16489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2200275" y="25633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1209675" y="30205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447675" y="2487100"/>
              <a:ext cx="132900" cy="132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6"/>
          <p:cNvSpPr txBox="1"/>
          <p:nvPr/>
        </p:nvSpPr>
        <p:spPr>
          <a:xfrm>
            <a:off x="16975" y="423400"/>
            <a:ext cx="3473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From each seed, get its perspective universe</a:t>
            </a:r>
            <a:endParaRPr/>
          </a:p>
        </p:txBody>
      </p:sp>
      <p:grpSp>
        <p:nvGrpSpPr>
          <p:cNvPr id="280" name="Google Shape;280;p36"/>
          <p:cNvGrpSpPr/>
          <p:nvPr/>
        </p:nvGrpSpPr>
        <p:grpSpPr>
          <a:xfrm>
            <a:off x="372402" y="1339263"/>
            <a:ext cx="1021877" cy="1270009"/>
            <a:chOff x="652925" y="1388500"/>
            <a:chExt cx="741350" cy="881400"/>
          </a:xfrm>
        </p:grpSpPr>
        <p:sp>
          <p:nvSpPr>
            <p:cNvPr id="281" name="Google Shape;281;p36"/>
            <p:cNvSpPr/>
            <p:nvPr/>
          </p:nvSpPr>
          <p:spPr>
            <a:xfrm>
              <a:off x="664075" y="1388500"/>
              <a:ext cx="120600" cy="8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1273675" y="1388500"/>
              <a:ext cx="120600" cy="881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36"/>
            <p:cNvCxnSpPr/>
            <p:nvPr/>
          </p:nvCxnSpPr>
          <p:spPr>
            <a:xfrm>
              <a:off x="893475" y="1847325"/>
              <a:ext cx="259500" cy="6000"/>
            </a:xfrm>
            <a:prstGeom prst="straightConnector1">
              <a:avLst/>
            </a:prstGeom>
            <a:noFill/>
            <a:ln w="9525" cap="flat" cmpd="sng">
              <a:solidFill>
                <a:schemeClr val="dk2"/>
              </a:solidFill>
              <a:prstDash val="solid"/>
              <a:round/>
              <a:headEnd type="none" w="med" len="med"/>
              <a:tailEnd type="triangle" w="med" len="med"/>
            </a:ln>
          </p:spPr>
        </p:cxnSp>
        <p:sp>
          <p:nvSpPr>
            <p:cNvPr id="284" name="Google Shape;284;p36"/>
            <p:cNvSpPr/>
            <p:nvPr/>
          </p:nvSpPr>
          <p:spPr>
            <a:xfrm>
              <a:off x="1262525" y="14005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1262525" y="14767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1262525" y="15529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1262525" y="16291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652925" y="14005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652925" y="14767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652925" y="15529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652925" y="1629175"/>
              <a:ext cx="120600" cy="966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 name="Google Shape;292;p36"/>
            <p:cNvCxnSpPr/>
            <p:nvPr/>
          </p:nvCxnSpPr>
          <p:spPr>
            <a:xfrm>
              <a:off x="893475" y="1466325"/>
              <a:ext cx="259500" cy="6000"/>
            </a:xfrm>
            <a:prstGeom prst="straightConnector1">
              <a:avLst/>
            </a:prstGeom>
            <a:noFill/>
            <a:ln w="9525" cap="flat" cmpd="sng">
              <a:solidFill>
                <a:schemeClr val="dk2"/>
              </a:solidFill>
              <a:prstDash val="dash"/>
              <a:round/>
              <a:headEnd type="none" w="med" len="med"/>
              <a:tailEnd type="stealth" w="med" len="med"/>
            </a:ln>
          </p:spPr>
        </p:cxnSp>
        <p:cxnSp>
          <p:nvCxnSpPr>
            <p:cNvPr id="293" name="Google Shape;293;p36"/>
            <p:cNvCxnSpPr/>
            <p:nvPr/>
          </p:nvCxnSpPr>
          <p:spPr>
            <a:xfrm>
              <a:off x="905550" y="1491125"/>
              <a:ext cx="193200" cy="108600"/>
            </a:xfrm>
            <a:prstGeom prst="straightConnector1">
              <a:avLst/>
            </a:prstGeom>
            <a:noFill/>
            <a:ln w="9525" cap="flat" cmpd="sng">
              <a:solidFill>
                <a:schemeClr val="dk2"/>
              </a:solidFill>
              <a:prstDash val="dash"/>
              <a:round/>
              <a:headEnd type="none" w="med" len="med"/>
              <a:tailEnd type="stealth" w="med" len="med"/>
            </a:ln>
          </p:spPr>
        </p:cxnSp>
        <p:cxnSp>
          <p:nvCxnSpPr>
            <p:cNvPr id="294" name="Google Shape;294;p36"/>
            <p:cNvCxnSpPr/>
            <p:nvPr/>
          </p:nvCxnSpPr>
          <p:spPr>
            <a:xfrm rot="10800000" flipH="1">
              <a:off x="905550" y="1503125"/>
              <a:ext cx="229500" cy="64200"/>
            </a:xfrm>
            <a:prstGeom prst="straightConnector1">
              <a:avLst/>
            </a:prstGeom>
            <a:noFill/>
            <a:ln w="9525" cap="flat" cmpd="sng">
              <a:solidFill>
                <a:schemeClr val="dk2"/>
              </a:solidFill>
              <a:prstDash val="dash"/>
              <a:round/>
              <a:headEnd type="none" w="med" len="med"/>
              <a:tailEnd type="stealth" w="med" len="med"/>
            </a:ln>
          </p:spPr>
        </p:cxnSp>
        <p:cxnSp>
          <p:nvCxnSpPr>
            <p:cNvPr id="295" name="Google Shape;295;p36"/>
            <p:cNvCxnSpPr/>
            <p:nvPr/>
          </p:nvCxnSpPr>
          <p:spPr>
            <a:xfrm>
              <a:off x="893475" y="1618725"/>
              <a:ext cx="259500" cy="6000"/>
            </a:xfrm>
            <a:prstGeom prst="straightConnector1">
              <a:avLst/>
            </a:prstGeom>
            <a:noFill/>
            <a:ln w="9525" cap="flat" cmpd="sng">
              <a:solidFill>
                <a:schemeClr val="dk2"/>
              </a:solidFill>
              <a:prstDash val="dash"/>
              <a:round/>
              <a:headEnd type="none" w="med" len="med"/>
              <a:tailEnd type="stealth" w="med" len="med"/>
            </a:ln>
          </p:spPr>
        </p:cxnSp>
      </p:grpSp>
      <p:sp>
        <p:nvSpPr>
          <p:cNvPr id="296" name="Google Shape;296;p36"/>
          <p:cNvSpPr txBox="1"/>
          <p:nvPr/>
        </p:nvSpPr>
        <p:spPr>
          <a:xfrm>
            <a:off x="2040900" y="2432900"/>
            <a:ext cx="1950000" cy="323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900"/>
          </a:p>
        </p:txBody>
      </p:sp>
      <p:sp>
        <p:nvSpPr>
          <p:cNvPr id="297" name="Google Shape;297;p36"/>
          <p:cNvSpPr txBox="1"/>
          <p:nvPr/>
        </p:nvSpPr>
        <p:spPr>
          <a:xfrm>
            <a:off x="4098300" y="908900"/>
            <a:ext cx="2367300" cy="438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For each node </a:t>
            </a:r>
            <a:r>
              <a:rPr lang="en" sz="1200" i="1"/>
              <a:t>n</a:t>
            </a:r>
            <a:r>
              <a:rPr lang="en" sz="1200"/>
              <a:t> in the </a:t>
            </a:r>
            <a:r>
              <a:rPr lang="en" sz="1200" i="1"/>
              <a:t>universe</a:t>
            </a:r>
            <a:r>
              <a:rPr lang="en" sz="1200"/>
              <a: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Def. </a:t>
            </a:r>
            <a:endParaRPr sz="1200"/>
          </a:p>
          <a:p>
            <a:pPr marL="457200" lvl="0" indent="-304800" algn="l" rtl="0">
              <a:spcBef>
                <a:spcPts val="0"/>
              </a:spcBef>
              <a:spcAft>
                <a:spcPts val="0"/>
              </a:spcAft>
              <a:buSzPts val="1200"/>
              <a:buChar char="●"/>
            </a:pPr>
            <a:r>
              <a:rPr lang="en" sz="1200"/>
              <a:t>‘in-traffic’: # of n-&gt;m, where m in </a:t>
            </a:r>
            <a:r>
              <a:rPr lang="en" sz="1200" i="1"/>
              <a:t>core|seed</a:t>
            </a:r>
            <a:r>
              <a:rPr lang="en" sz="1200"/>
              <a:t> </a:t>
            </a:r>
            <a:endParaRPr sz="1200"/>
          </a:p>
          <a:p>
            <a:pPr marL="457200" lvl="0" indent="-304800" algn="l" rtl="0">
              <a:spcBef>
                <a:spcPts val="0"/>
              </a:spcBef>
              <a:spcAft>
                <a:spcPts val="0"/>
              </a:spcAft>
              <a:buSzPts val="1200"/>
              <a:buChar char="●"/>
            </a:pPr>
            <a:r>
              <a:rPr lang="en" sz="1200"/>
              <a:t>‘Out-traffic’: </a:t>
            </a:r>
            <a:r>
              <a:rPr lang="en" sz="1200">
                <a:solidFill>
                  <a:schemeClr val="dk1"/>
                </a:solidFill>
              </a:rPr>
              <a:t># of n-&gt;m, where m not in </a:t>
            </a:r>
            <a:r>
              <a:rPr lang="en" sz="1200" i="1">
                <a:solidFill>
                  <a:schemeClr val="dk1"/>
                </a:solidFill>
              </a:rPr>
              <a:t>core|seed</a:t>
            </a:r>
            <a:r>
              <a:rPr lang="en" sz="1200">
                <a:solidFill>
                  <a:schemeClr val="dk1"/>
                </a:solidFill>
              </a:rPr>
              <a:t>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457200" lvl="0" indent="0" algn="l" rtl="0">
              <a:spcBef>
                <a:spcPts val="0"/>
              </a:spcBef>
              <a:spcAft>
                <a:spcPts val="0"/>
              </a:spcAft>
              <a:buNone/>
            </a:pPr>
            <a:endParaRPr sz="1200"/>
          </a:p>
          <a:p>
            <a:pPr marL="0" lvl="0" indent="0" algn="l" rtl="0">
              <a:spcBef>
                <a:spcPts val="0"/>
              </a:spcBef>
              <a:spcAft>
                <a:spcPts val="0"/>
              </a:spcAft>
              <a:buNone/>
            </a:pPr>
            <a:r>
              <a:rPr lang="en" sz="1200"/>
              <a:t>(</a:t>
            </a:r>
            <a:r>
              <a:rPr lang="en" sz="1200" i="1" u="sng"/>
              <a:t>Noise reduction:</a:t>
            </a:r>
            <a:endParaRPr sz="1200" i="1" u="sng"/>
          </a:p>
          <a:p>
            <a:pPr marL="0" lvl="0" indent="0" algn="l" rtl="0">
              <a:spcBef>
                <a:spcPts val="0"/>
              </a:spcBef>
              <a:spcAft>
                <a:spcPts val="0"/>
              </a:spcAft>
              <a:buNone/>
            </a:pPr>
            <a:endParaRPr sz="1200"/>
          </a:p>
          <a:p>
            <a:pPr marL="0" lvl="0" indent="0" algn="l" rtl="0">
              <a:spcBef>
                <a:spcPts val="0"/>
              </a:spcBef>
              <a:spcAft>
                <a:spcPts val="0"/>
              </a:spcAft>
              <a:buNone/>
            </a:pPr>
            <a:r>
              <a:rPr lang="en" sz="1200"/>
              <a:t>Only keep the nodes where total_traffic &gt; N, to reduce the small sampling noise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298" name="Google Shape;298;p36"/>
          <p:cNvPicPr preferRelativeResize="0"/>
          <p:nvPr/>
        </p:nvPicPr>
        <p:blipFill>
          <a:blip r:embed="rId4">
            <a:alphaModFix/>
          </a:blip>
          <a:stretch>
            <a:fillRect/>
          </a:stretch>
        </p:blipFill>
        <p:spPr>
          <a:xfrm>
            <a:off x="6677025" y="2976568"/>
            <a:ext cx="2111875" cy="2064075"/>
          </a:xfrm>
          <a:prstGeom prst="rect">
            <a:avLst/>
          </a:prstGeom>
          <a:noFill/>
          <a:ln>
            <a:noFill/>
          </a:ln>
        </p:spPr>
      </p:pic>
      <p:sp>
        <p:nvSpPr>
          <p:cNvPr id="299" name="Google Shape;299;p36"/>
          <p:cNvSpPr/>
          <p:nvPr/>
        </p:nvSpPr>
        <p:spPr>
          <a:xfrm>
            <a:off x="7116125" y="4268000"/>
            <a:ext cx="206100" cy="206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txBox="1"/>
          <p:nvPr/>
        </p:nvSpPr>
        <p:spPr>
          <a:xfrm>
            <a:off x="5639200" y="4158000"/>
            <a:ext cx="185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Small sampling noise: low total traffic</a:t>
            </a:r>
            <a:endParaRPr/>
          </a:p>
          <a:p>
            <a:pPr marL="0" lvl="0" indent="0" algn="l" rtl="0">
              <a:spcBef>
                <a:spcPts val="0"/>
              </a:spcBef>
              <a:spcAft>
                <a:spcPts val="0"/>
              </a:spcAft>
              <a:buNone/>
            </a:pPr>
            <a:endParaRPr/>
          </a:p>
        </p:txBody>
      </p:sp>
      <p:pic>
        <p:nvPicPr>
          <p:cNvPr id="301" name="Google Shape;301;p36"/>
          <p:cNvPicPr preferRelativeResize="0"/>
          <p:nvPr/>
        </p:nvPicPr>
        <p:blipFill>
          <a:blip r:embed="rId5">
            <a:alphaModFix/>
          </a:blip>
          <a:stretch>
            <a:fillRect/>
          </a:stretch>
        </p:blipFill>
        <p:spPr>
          <a:xfrm>
            <a:off x="372400" y="3109938"/>
            <a:ext cx="1445225" cy="1797346"/>
          </a:xfrm>
          <a:prstGeom prst="rect">
            <a:avLst/>
          </a:prstGeom>
          <a:noFill/>
          <a:ln>
            <a:noFill/>
          </a:ln>
        </p:spPr>
      </p:pic>
      <p:sp>
        <p:nvSpPr>
          <p:cNvPr id="302" name="Google Shape;30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p:nvPr/>
        </p:nvSpPr>
        <p:spPr>
          <a:xfrm>
            <a:off x="148850" y="212650"/>
            <a:ext cx="4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Trajectory Visualization (on 2-d embedding)</a:t>
            </a:r>
            <a:endParaRPr/>
          </a:p>
        </p:txBody>
      </p:sp>
      <p:pic>
        <p:nvPicPr>
          <p:cNvPr id="308" name="Google Shape;308;p37"/>
          <p:cNvPicPr preferRelativeResize="0"/>
          <p:nvPr/>
        </p:nvPicPr>
        <p:blipFill>
          <a:blip r:embed="rId3">
            <a:alphaModFix/>
          </a:blip>
          <a:stretch>
            <a:fillRect/>
          </a:stretch>
        </p:blipFill>
        <p:spPr>
          <a:xfrm>
            <a:off x="217650" y="2895075"/>
            <a:ext cx="2069800" cy="1999240"/>
          </a:xfrm>
          <a:prstGeom prst="rect">
            <a:avLst/>
          </a:prstGeom>
          <a:noFill/>
          <a:ln>
            <a:noFill/>
          </a:ln>
        </p:spPr>
      </p:pic>
      <p:pic>
        <p:nvPicPr>
          <p:cNvPr id="309" name="Google Shape;309;p37"/>
          <p:cNvPicPr preferRelativeResize="0"/>
          <p:nvPr/>
        </p:nvPicPr>
        <p:blipFill>
          <a:blip r:embed="rId4">
            <a:alphaModFix/>
          </a:blip>
          <a:stretch>
            <a:fillRect/>
          </a:stretch>
        </p:blipFill>
        <p:spPr>
          <a:xfrm>
            <a:off x="5301100" y="-3"/>
            <a:ext cx="2651863" cy="2644400"/>
          </a:xfrm>
          <a:prstGeom prst="rect">
            <a:avLst/>
          </a:prstGeom>
          <a:noFill/>
          <a:ln>
            <a:noFill/>
          </a:ln>
        </p:spPr>
      </p:pic>
      <p:pic>
        <p:nvPicPr>
          <p:cNvPr id="310" name="Google Shape;310;p37"/>
          <p:cNvPicPr preferRelativeResize="0"/>
          <p:nvPr/>
        </p:nvPicPr>
        <p:blipFill>
          <a:blip r:embed="rId5">
            <a:alphaModFix/>
          </a:blip>
          <a:stretch>
            <a:fillRect/>
          </a:stretch>
        </p:blipFill>
        <p:spPr>
          <a:xfrm>
            <a:off x="7142123" y="3606898"/>
            <a:ext cx="1874075" cy="1254975"/>
          </a:xfrm>
          <a:prstGeom prst="rect">
            <a:avLst/>
          </a:prstGeom>
          <a:noFill/>
          <a:ln>
            <a:noFill/>
          </a:ln>
        </p:spPr>
      </p:pic>
      <p:pic>
        <p:nvPicPr>
          <p:cNvPr id="311" name="Google Shape;311;p37"/>
          <p:cNvPicPr preferRelativeResize="0"/>
          <p:nvPr/>
        </p:nvPicPr>
        <p:blipFill>
          <a:blip r:embed="rId6">
            <a:alphaModFix/>
          </a:blip>
          <a:stretch>
            <a:fillRect/>
          </a:stretch>
        </p:blipFill>
        <p:spPr>
          <a:xfrm>
            <a:off x="288976" y="757875"/>
            <a:ext cx="2069800" cy="1997438"/>
          </a:xfrm>
          <a:prstGeom prst="rect">
            <a:avLst/>
          </a:prstGeom>
          <a:noFill/>
          <a:ln>
            <a:noFill/>
          </a:ln>
        </p:spPr>
      </p:pic>
      <p:sp>
        <p:nvSpPr>
          <p:cNvPr id="312" name="Google Shape;312;p37"/>
          <p:cNvSpPr txBox="1"/>
          <p:nvPr/>
        </p:nvSpPr>
        <p:spPr>
          <a:xfrm>
            <a:off x="4879875" y="2675225"/>
            <a:ext cx="406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Distribution of the avg. trajectory std. starting from some seeds at (x, y);</a:t>
            </a:r>
            <a:endParaRPr sz="1000"/>
          </a:p>
        </p:txBody>
      </p:sp>
      <p:pic>
        <p:nvPicPr>
          <p:cNvPr id="313" name="Google Shape;313;p37"/>
          <p:cNvPicPr preferRelativeResize="0"/>
          <p:nvPr/>
        </p:nvPicPr>
        <p:blipFill>
          <a:blip r:embed="rId7">
            <a:alphaModFix/>
          </a:blip>
          <a:stretch>
            <a:fillRect/>
          </a:stretch>
        </p:blipFill>
        <p:spPr>
          <a:xfrm>
            <a:off x="2356262" y="757863"/>
            <a:ext cx="2069799" cy="1992184"/>
          </a:xfrm>
          <a:prstGeom prst="rect">
            <a:avLst/>
          </a:prstGeom>
          <a:noFill/>
          <a:ln>
            <a:noFill/>
          </a:ln>
        </p:spPr>
      </p:pic>
      <p:pic>
        <p:nvPicPr>
          <p:cNvPr id="314" name="Google Shape;314;p37"/>
          <p:cNvPicPr preferRelativeResize="0"/>
          <p:nvPr/>
        </p:nvPicPr>
        <p:blipFill>
          <a:blip r:embed="rId8">
            <a:alphaModFix/>
          </a:blip>
          <a:stretch>
            <a:fillRect/>
          </a:stretch>
        </p:blipFill>
        <p:spPr>
          <a:xfrm>
            <a:off x="4868275" y="3245845"/>
            <a:ext cx="2207399" cy="1648956"/>
          </a:xfrm>
          <a:prstGeom prst="rect">
            <a:avLst/>
          </a:prstGeom>
          <a:noFill/>
          <a:ln>
            <a:noFill/>
          </a:ln>
        </p:spPr>
      </p:pic>
      <p:pic>
        <p:nvPicPr>
          <p:cNvPr id="315" name="Google Shape;315;p37"/>
          <p:cNvPicPr preferRelativeResize="0"/>
          <p:nvPr/>
        </p:nvPicPr>
        <p:blipFill>
          <a:blip r:embed="rId9">
            <a:alphaModFix/>
          </a:blip>
          <a:stretch>
            <a:fillRect/>
          </a:stretch>
        </p:blipFill>
        <p:spPr>
          <a:xfrm>
            <a:off x="2356250" y="2895075"/>
            <a:ext cx="2069801" cy="1997547"/>
          </a:xfrm>
          <a:prstGeom prst="rect">
            <a:avLst/>
          </a:prstGeom>
          <a:noFill/>
          <a:ln>
            <a:noFill/>
          </a:ln>
        </p:spPr>
      </p:pic>
      <p:sp>
        <p:nvSpPr>
          <p:cNvPr id="316" name="Google Shape;31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322" name="Google Shape;322;p38"/>
          <p:cNvSpPr txBox="1"/>
          <p:nvPr/>
        </p:nvSpPr>
        <p:spPr>
          <a:xfrm>
            <a:off x="760650" y="863275"/>
            <a:ext cx="452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t>Looking into possible filter-bubbles </a:t>
            </a:r>
            <a:endParaRPr sz="1800"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9"/>
          <p:cNvSpPr txBox="1">
            <a:spLocks noGrp="1"/>
          </p:cNvSpPr>
          <p:nvPr>
            <p:ph type="body" idx="1"/>
          </p:nvPr>
        </p:nvSpPr>
        <p:spPr>
          <a:xfrm>
            <a:off x="159300" y="466675"/>
            <a:ext cx="4354500" cy="444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latin typeface="Times New Roman"/>
                <a:ea typeface="Times New Roman"/>
                <a:cs typeface="Times New Roman"/>
                <a:sym typeface="Times New Roman"/>
              </a:rPr>
              <a:t>According to the preliminary experiments, we would model the event of the user interacting with the RS as </a:t>
            </a:r>
            <a:r>
              <a:rPr lang="en" sz="1300" b="1">
                <a:latin typeface="Times New Roman"/>
                <a:ea typeface="Times New Roman"/>
                <a:cs typeface="Times New Roman"/>
                <a:sym typeface="Times New Roman"/>
              </a:rPr>
              <a:t>traversing the space of multiple basins of attraction</a:t>
            </a:r>
            <a:endParaRPr sz="1300" b="1">
              <a:latin typeface="Times New Roman"/>
              <a:ea typeface="Times New Roman"/>
              <a:cs typeface="Times New Roman"/>
              <a:sym typeface="Times New Roman"/>
            </a:endParaRPr>
          </a:p>
        </p:txBody>
      </p:sp>
      <p:sp>
        <p:nvSpPr>
          <p:cNvPr id="328" name="Google Shape;328;p39"/>
          <p:cNvSpPr txBox="1">
            <a:spLocks noGrp="1"/>
          </p:cNvSpPr>
          <p:nvPr>
            <p:ph type="title"/>
          </p:nvPr>
        </p:nvSpPr>
        <p:spPr>
          <a:xfrm>
            <a:off x="83100" y="-121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Resilience Problem Formation</a:t>
            </a:r>
            <a:endParaRPr sz="1220" b="1" u="sng">
              <a:latin typeface="Times New Roman"/>
              <a:ea typeface="Times New Roman"/>
              <a:cs typeface="Times New Roman"/>
              <a:sym typeface="Times New Roman"/>
            </a:endParaRPr>
          </a:p>
        </p:txBody>
      </p:sp>
      <p:pic>
        <p:nvPicPr>
          <p:cNvPr id="329" name="Google Shape;329;p39"/>
          <p:cNvPicPr preferRelativeResize="0"/>
          <p:nvPr/>
        </p:nvPicPr>
        <p:blipFill>
          <a:blip r:embed="rId3">
            <a:alphaModFix/>
          </a:blip>
          <a:stretch>
            <a:fillRect/>
          </a:stretch>
        </p:blipFill>
        <p:spPr>
          <a:xfrm>
            <a:off x="5123400" y="255725"/>
            <a:ext cx="3388120" cy="1706425"/>
          </a:xfrm>
          <a:prstGeom prst="rect">
            <a:avLst/>
          </a:prstGeom>
          <a:noFill/>
          <a:ln>
            <a:noFill/>
          </a:ln>
        </p:spPr>
      </p:pic>
      <p:sp>
        <p:nvSpPr>
          <p:cNvPr id="330" name="Google Shape;330;p39"/>
          <p:cNvSpPr txBox="1"/>
          <p:nvPr/>
        </p:nvSpPr>
        <p:spPr>
          <a:xfrm>
            <a:off x="5048575" y="1962150"/>
            <a:ext cx="36312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dk1"/>
                </a:solidFill>
              </a:rPr>
              <a:t>Mitra, C., Kurths, J. &amp; Donner, R. An integrative quantifier of multistability in complex systems based on ecological resilience. </a:t>
            </a:r>
            <a:r>
              <a:rPr lang="en" sz="900" b="1" i="1">
                <a:solidFill>
                  <a:schemeClr val="dk1"/>
                </a:solidFill>
              </a:rPr>
              <a:t>Sci Rep</a:t>
            </a:r>
            <a:r>
              <a:rPr lang="en" sz="900" b="1">
                <a:solidFill>
                  <a:schemeClr val="dk1"/>
                </a:solidFill>
              </a:rPr>
              <a:t> 5, 16196 (2015). https://doi.org/10.1038/srep16196</a:t>
            </a:r>
            <a:endParaRPr sz="1200" b="1"/>
          </a:p>
        </p:txBody>
      </p:sp>
      <p:pic>
        <p:nvPicPr>
          <p:cNvPr id="331" name="Google Shape;331;p39"/>
          <p:cNvPicPr preferRelativeResize="0"/>
          <p:nvPr/>
        </p:nvPicPr>
        <p:blipFill>
          <a:blip r:embed="rId4">
            <a:alphaModFix/>
          </a:blip>
          <a:stretch>
            <a:fillRect/>
          </a:stretch>
        </p:blipFill>
        <p:spPr>
          <a:xfrm>
            <a:off x="733975" y="2571738"/>
            <a:ext cx="2078258" cy="2032075"/>
          </a:xfrm>
          <a:prstGeom prst="rect">
            <a:avLst/>
          </a:prstGeom>
          <a:noFill/>
          <a:ln>
            <a:noFill/>
          </a:ln>
        </p:spPr>
      </p:pic>
      <p:pic>
        <p:nvPicPr>
          <p:cNvPr id="332" name="Google Shape;332;p39"/>
          <p:cNvPicPr preferRelativeResize="0"/>
          <p:nvPr/>
        </p:nvPicPr>
        <p:blipFill>
          <a:blip r:embed="rId5">
            <a:alphaModFix/>
          </a:blip>
          <a:stretch>
            <a:fillRect/>
          </a:stretch>
        </p:blipFill>
        <p:spPr>
          <a:xfrm>
            <a:off x="3768488" y="2571744"/>
            <a:ext cx="3388125" cy="2395956"/>
          </a:xfrm>
          <a:prstGeom prst="rect">
            <a:avLst/>
          </a:prstGeom>
          <a:noFill/>
          <a:ln>
            <a:noFill/>
          </a:ln>
        </p:spPr>
      </p:pic>
      <p:sp>
        <p:nvSpPr>
          <p:cNvPr id="333" name="Google Shape;33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p:nvPr/>
        </p:nvSpPr>
        <p:spPr>
          <a:xfrm>
            <a:off x="207925" y="295475"/>
            <a:ext cx="334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latin typeface="Times New Roman"/>
                <a:ea typeface="Times New Roman"/>
                <a:cs typeface="Times New Roman"/>
                <a:sym typeface="Times New Roman"/>
              </a:rPr>
              <a:t>Single potential well hypothesis: </a:t>
            </a:r>
            <a:endParaRPr b="1" u="sng">
              <a:latin typeface="Times New Roman"/>
              <a:ea typeface="Times New Roman"/>
              <a:cs typeface="Times New Roman"/>
              <a:sym typeface="Times New Roman"/>
            </a:endParaRPr>
          </a:p>
        </p:txBody>
      </p:sp>
      <p:sp>
        <p:nvSpPr>
          <p:cNvPr id="339" name="Google Shape;339;p40"/>
          <p:cNvSpPr txBox="1"/>
          <p:nvPr/>
        </p:nvSpPr>
        <p:spPr>
          <a:xfrm>
            <a:off x="4138300" y="4486475"/>
            <a:ext cx="492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2009, Nature, “Early Warning Signals for critical transitions”</a:t>
            </a:r>
            <a:endParaRPr/>
          </a:p>
        </p:txBody>
      </p:sp>
      <p:pic>
        <p:nvPicPr>
          <p:cNvPr id="340" name="Google Shape;340;p40"/>
          <p:cNvPicPr preferRelativeResize="0"/>
          <p:nvPr/>
        </p:nvPicPr>
        <p:blipFill>
          <a:blip r:embed="rId3">
            <a:alphaModFix/>
          </a:blip>
          <a:stretch>
            <a:fillRect/>
          </a:stretch>
        </p:blipFill>
        <p:spPr>
          <a:xfrm>
            <a:off x="4796951" y="518150"/>
            <a:ext cx="3864950" cy="3720987"/>
          </a:xfrm>
          <a:prstGeom prst="rect">
            <a:avLst/>
          </a:prstGeom>
          <a:noFill/>
          <a:ln>
            <a:noFill/>
          </a:ln>
        </p:spPr>
      </p:pic>
      <p:pic>
        <p:nvPicPr>
          <p:cNvPr id="341" name="Google Shape;341;p40"/>
          <p:cNvPicPr preferRelativeResize="0"/>
          <p:nvPr/>
        </p:nvPicPr>
        <p:blipFill>
          <a:blip r:embed="rId4">
            <a:alphaModFix/>
          </a:blip>
          <a:stretch>
            <a:fillRect/>
          </a:stretch>
        </p:blipFill>
        <p:spPr>
          <a:xfrm>
            <a:off x="252100" y="1229075"/>
            <a:ext cx="3944743" cy="1575525"/>
          </a:xfrm>
          <a:prstGeom prst="rect">
            <a:avLst/>
          </a:prstGeom>
          <a:noFill/>
          <a:ln>
            <a:noFill/>
          </a:ln>
        </p:spPr>
      </p:pic>
      <p:pic>
        <p:nvPicPr>
          <p:cNvPr id="342" name="Google Shape;342;p40"/>
          <p:cNvPicPr preferRelativeResize="0"/>
          <p:nvPr/>
        </p:nvPicPr>
        <p:blipFill>
          <a:blip r:embed="rId5">
            <a:alphaModFix/>
          </a:blip>
          <a:stretch>
            <a:fillRect/>
          </a:stretch>
        </p:blipFill>
        <p:spPr>
          <a:xfrm>
            <a:off x="252100" y="3013925"/>
            <a:ext cx="3944750" cy="1575528"/>
          </a:xfrm>
          <a:prstGeom prst="rect">
            <a:avLst/>
          </a:prstGeom>
          <a:noFill/>
          <a:ln>
            <a:noFill/>
          </a:ln>
        </p:spPr>
      </p:pic>
      <p:sp>
        <p:nvSpPr>
          <p:cNvPr id="343" name="Google Shape;343;p40"/>
          <p:cNvSpPr txBox="1"/>
          <p:nvPr/>
        </p:nvSpPr>
        <p:spPr>
          <a:xfrm>
            <a:off x="189575" y="762000"/>
            <a:ext cx="32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2-d embedding</a:t>
            </a:r>
            <a:endParaRPr/>
          </a:p>
        </p:txBody>
      </p:sp>
      <p:sp>
        <p:nvSpPr>
          <p:cNvPr id="344" name="Google Shape;344;p40"/>
          <p:cNvSpPr txBox="1"/>
          <p:nvPr/>
        </p:nvSpPr>
        <p:spPr>
          <a:xfrm>
            <a:off x="267625" y="2691150"/>
            <a:ext cx="31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Hessian LLE</a:t>
            </a:r>
            <a:endParaRPr/>
          </a:p>
        </p:txBody>
      </p:sp>
      <p:sp>
        <p:nvSpPr>
          <p:cNvPr id="345" name="Google Shape;34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p:nvPr/>
        </p:nvSpPr>
        <p:spPr>
          <a:xfrm>
            <a:off x="207925" y="66875"/>
            <a:ext cx="4693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a:latin typeface="Times New Roman"/>
                <a:ea typeface="Times New Roman"/>
                <a:cs typeface="Times New Roman"/>
                <a:sym typeface="Times New Roman"/>
              </a:rPr>
              <a:t>Trajectories in a reconstructed state-space </a:t>
            </a:r>
            <a:endParaRPr b="1">
              <a:latin typeface="Times New Roman"/>
              <a:ea typeface="Times New Roman"/>
              <a:cs typeface="Times New Roman"/>
              <a:sym typeface="Times New Roman"/>
            </a:endParaRPr>
          </a:p>
        </p:txBody>
      </p:sp>
      <p:pic>
        <p:nvPicPr>
          <p:cNvPr id="351" name="Google Shape;351;p41"/>
          <p:cNvPicPr preferRelativeResize="0"/>
          <p:nvPr/>
        </p:nvPicPr>
        <p:blipFill>
          <a:blip r:embed="rId3">
            <a:alphaModFix/>
          </a:blip>
          <a:stretch>
            <a:fillRect/>
          </a:stretch>
        </p:blipFill>
        <p:spPr>
          <a:xfrm>
            <a:off x="121101" y="490050"/>
            <a:ext cx="4389385" cy="1316825"/>
          </a:xfrm>
          <a:prstGeom prst="rect">
            <a:avLst/>
          </a:prstGeom>
          <a:noFill/>
          <a:ln>
            <a:noFill/>
          </a:ln>
        </p:spPr>
      </p:pic>
      <p:sp>
        <p:nvSpPr>
          <p:cNvPr id="352" name="Google Shape;352;p41"/>
          <p:cNvSpPr txBox="1"/>
          <p:nvPr/>
        </p:nvSpPr>
        <p:spPr>
          <a:xfrm>
            <a:off x="4894550" y="1229925"/>
            <a:ext cx="3761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sz="1200"/>
          </a:p>
        </p:txBody>
      </p:sp>
      <p:sp>
        <p:nvSpPr>
          <p:cNvPr id="353" name="Google Shape;353;p41"/>
          <p:cNvSpPr txBox="1"/>
          <p:nvPr/>
        </p:nvSpPr>
        <p:spPr>
          <a:xfrm>
            <a:off x="-186950" y="1727225"/>
            <a:ext cx="3098400" cy="4311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Clr>
                <a:srgbClr val="FF0000"/>
              </a:buClr>
              <a:buSzPts val="800"/>
              <a:buChar char="●"/>
            </a:pPr>
            <a:r>
              <a:rPr lang="en" sz="800" b="1">
                <a:solidFill>
                  <a:srgbClr val="FF0000"/>
                </a:solidFill>
              </a:rPr>
              <a:t>For 2-d Eucli. The 1-d sensor is set as ||·||_2 distance from center (.5, .4)</a:t>
            </a:r>
            <a:endParaRPr sz="800" b="1">
              <a:solidFill>
                <a:srgbClr val="FF0000"/>
              </a:solidFill>
            </a:endParaRPr>
          </a:p>
        </p:txBody>
      </p:sp>
      <p:sp>
        <p:nvSpPr>
          <p:cNvPr id="354" name="Google Shape;354;p41"/>
          <p:cNvSpPr txBox="1"/>
          <p:nvPr/>
        </p:nvSpPr>
        <p:spPr>
          <a:xfrm>
            <a:off x="5395350" y="364850"/>
            <a:ext cx="23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55" name="Google Shape;355;p41"/>
          <p:cNvSpPr txBox="1"/>
          <p:nvPr/>
        </p:nvSpPr>
        <p:spPr>
          <a:xfrm>
            <a:off x="4972300" y="98800"/>
            <a:ext cx="3988500" cy="20934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Times New Roman"/>
                <a:ea typeface="Times New Roman"/>
                <a:cs typeface="Times New Roman"/>
                <a:sym typeface="Times New Roman"/>
              </a:rPr>
              <a:t>Delayed-Coordination Embedding </a:t>
            </a:r>
            <a:r>
              <a:rPr lang="en" sz="1200" b="1" i="1">
                <a:solidFill>
                  <a:schemeClr val="dk1"/>
                </a:solidFill>
                <a:latin typeface="Times New Roman"/>
                <a:ea typeface="Times New Roman"/>
                <a:cs typeface="Times New Roman"/>
                <a:sym typeface="Times New Roman"/>
              </a:rPr>
              <a:t>[Takens, 1980]</a:t>
            </a:r>
            <a:endParaRPr sz="1200" b="1" i="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For a state-space of E state variables, it suffices to create </a:t>
            </a:r>
            <a:r>
              <a:rPr lang="en" sz="1200">
                <a:solidFill>
                  <a:schemeClr val="dk1"/>
                </a:solidFill>
                <a:latin typeface="Calibri"/>
                <a:ea typeface="Calibri"/>
                <a:cs typeface="Calibri"/>
                <a:sym typeface="Calibri"/>
              </a:rPr>
              <a:t>d_E = 2*E+1</a:t>
            </a:r>
            <a:r>
              <a:rPr lang="en" sz="1200">
                <a:solidFill>
                  <a:schemeClr val="dk1"/>
                </a:solidFill>
                <a:latin typeface="Times New Roman"/>
                <a:ea typeface="Times New Roman"/>
                <a:cs typeface="Times New Roman"/>
                <a:sym typeface="Times New Roman"/>
              </a:rPr>
              <a:t> dimensional Delayed-Coord. Embed from the </a:t>
            </a:r>
            <a:r>
              <a:rPr lang="en" sz="1200">
                <a:solidFill>
                  <a:schemeClr val="dk1"/>
                </a:solidFill>
                <a:latin typeface="Calibri"/>
                <a:ea typeface="Calibri"/>
                <a:cs typeface="Calibri"/>
                <a:sym typeface="Calibri"/>
              </a:rPr>
              <a:t>1-d</a:t>
            </a:r>
            <a:r>
              <a:rPr lang="en" sz="1200">
                <a:solidFill>
                  <a:schemeClr val="dk1"/>
                </a:solidFill>
                <a:latin typeface="Times New Roman"/>
                <a:ea typeface="Times New Roman"/>
                <a:cs typeface="Times New Roman"/>
                <a:sym typeface="Times New Roman"/>
              </a:rPr>
              <a:t> sensor observation, and the reconstructed trajectory are topological equivalent to the original one.</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From preliminary analysis, our data behaves like 1-d, therefore we set </a:t>
            </a:r>
            <a:r>
              <a:rPr lang="en" sz="1200">
                <a:solidFill>
                  <a:schemeClr val="dk1"/>
                </a:solidFill>
                <a:latin typeface="Calibri"/>
                <a:ea typeface="Calibri"/>
                <a:cs typeface="Calibri"/>
                <a:sym typeface="Calibri"/>
              </a:rPr>
              <a:t>d_E=3=2*1+1</a:t>
            </a:r>
            <a:r>
              <a:rPr lang="en" sz="1200">
                <a:solidFill>
                  <a:schemeClr val="dk1"/>
                </a:solidFill>
                <a:latin typeface="Times New Roman"/>
                <a:ea typeface="Times New Roman"/>
                <a:cs typeface="Times New Roman"/>
                <a:sym typeface="Times New Roman"/>
              </a:rPr>
              <a:t>, and create the following Delayed-Coord. Embed.: </a:t>
            </a:r>
            <a:r>
              <a:rPr lang="en" sz="1200">
                <a:solidFill>
                  <a:schemeClr val="dk1"/>
                </a:solidFill>
                <a:latin typeface="Calibri"/>
                <a:ea typeface="Calibri"/>
                <a:cs typeface="Calibri"/>
                <a:sym typeface="Calibri"/>
              </a:rPr>
              <a:t>X(t)=(x(t), x(t+1), x(t+2)), </a:t>
            </a:r>
            <a:r>
              <a:rPr lang="en" sz="1200">
                <a:solidFill>
                  <a:schemeClr val="dk1"/>
                </a:solidFill>
                <a:latin typeface="Times New Roman"/>
                <a:ea typeface="Times New Roman"/>
                <a:cs typeface="Times New Roman"/>
                <a:sym typeface="Times New Roman"/>
              </a:rPr>
              <a:t>where </a:t>
            </a:r>
            <a:r>
              <a:rPr lang="en" sz="1200">
                <a:solidFill>
                  <a:schemeClr val="dk1"/>
                </a:solidFill>
                <a:latin typeface="Calibri"/>
                <a:ea typeface="Calibri"/>
                <a:cs typeface="Calibri"/>
                <a:sym typeface="Calibri"/>
              </a:rPr>
              <a:t>x(t)</a:t>
            </a:r>
            <a:r>
              <a:rPr lang="en" sz="1200">
                <a:solidFill>
                  <a:schemeClr val="dk1"/>
                </a:solidFill>
                <a:latin typeface="Times New Roman"/>
                <a:ea typeface="Times New Roman"/>
                <a:cs typeface="Times New Roman"/>
                <a:sym typeface="Times New Roman"/>
              </a:rPr>
              <a:t> is the value at time step </a:t>
            </a:r>
            <a:r>
              <a:rPr lang="en" sz="1200">
                <a:solidFill>
                  <a:schemeClr val="dk1"/>
                </a:solidFill>
                <a:latin typeface="Calibri"/>
                <a:ea typeface="Calibri"/>
                <a:cs typeface="Calibri"/>
                <a:sym typeface="Calibri"/>
              </a:rPr>
              <a:t>t</a:t>
            </a:r>
            <a:r>
              <a:rPr lang="en" sz="1200">
                <a:solidFill>
                  <a:schemeClr val="dk1"/>
                </a:solidFill>
                <a:latin typeface="Times New Roman"/>
                <a:ea typeface="Times New Roman"/>
                <a:cs typeface="Times New Roman"/>
                <a:sym typeface="Times New Roman"/>
              </a:rPr>
              <a:t> in the </a:t>
            </a:r>
            <a:r>
              <a:rPr lang="en" sz="1200">
                <a:solidFill>
                  <a:schemeClr val="dk1"/>
                </a:solidFill>
                <a:latin typeface="Calibri"/>
                <a:ea typeface="Calibri"/>
                <a:cs typeface="Calibri"/>
                <a:sym typeface="Calibri"/>
              </a:rPr>
              <a:t>1-d</a:t>
            </a:r>
            <a:r>
              <a:rPr lang="en" sz="1200">
                <a:solidFill>
                  <a:schemeClr val="dk1"/>
                </a:solidFill>
                <a:latin typeface="Times New Roman"/>
                <a:ea typeface="Times New Roman"/>
                <a:cs typeface="Times New Roman"/>
                <a:sym typeface="Times New Roman"/>
              </a:rPr>
              <a:t> time series</a:t>
            </a:r>
            <a:endParaRPr>
              <a:solidFill>
                <a:schemeClr val="dk1"/>
              </a:solidFill>
              <a:latin typeface="Times New Roman"/>
              <a:ea typeface="Times New Roman"/>
              <a:cs typeface="Times New Roman"/>
              <a:sym typeface="Times New Roman"/>
            </a:endParaRPr>
          </a:p>
        </p:txBody>
      </p:sp>
      <p:grpSp>
        <p:nvGrpSpPr>
          <p:cNvPr id="356" name="Google Shape;356;p41"/>
          <p:cNvGrpSpPr/>
          <p:nvPr/>
        </p:nvGrpSpPr>
        <p:grpSpPr>
          <a:xfrm>
            <a:off x="18757" y="3632171"/>
            <a:ext cx="3308206" cy="1374328"/>
            <a:chOff x="171149" y="2468975"/>
            <a:chExt cx="4314301" cy="1792290"/>
          </a:xfrm>
        </p:grpSpPr>
        <p:pic>
          <p:nvPicPr>
            <p:cNvPr id="357" name="Google Shape;357;p41"/>
            <p:cNvPicPr preferRelativeResize="0"/>
            <p:nvPr/>
          </p:nvPicPr>
          <p:blipFill>
            <a:blip r:embed="rId4">
              <a:alphaModFix/>
            </a:blip>
            <a:stretch>
              <a:fillRect/>
            </a:stretch>
          </p:blipFill>
          <p:spPr>
            <a:xfrm>
              <a:off x="171149" y="2468975"/>
              <a:ext cx="2292525" cy="1792290"/>
            </a:xfrm>
            <a:prstGeom prst="rect">
              <a:avLst/>
            </a:prstGeom>
            <a:noFill/>
            <a:ln>
              <a:noFill/>
            </a:ln>
          </p:spPr>
        </p:pic>
        <p:pic>
          <p:nvPicPr>
            <p:cNvPr id="358" name="Google Shape;358;p41"/>
            <p:cNvPicPr preferRelativeResize="0"/>
            <p:nvPr/>
          </p:nvPicPr>
          <p:blipFill>
            <a:blip r:embed="rId5">
              <a:alphaModFix/>
            </a:blip>
            <a:stretch>
              <a:fillRect/>
            </a:stretch>
          </p:blipFill>
          <p:spPr>
            <a:xfrm>
              <a:off x="2385250" y="2658075"/>
              <a:ext cx="2100200" cy="1554350"/>
            </a:xfrm>
            <a:prstGeom prst="rect">
              <a:avLst/>
            </a:prstGeom>
            <a:noFill/>
            <a:ln>
              <a:noFill/>
            </a:ln>
          </p:spPr>
        </p:pic>
      </p:grpSp>
      <p:grpSp>
        <p:nvGrpSpPr>
          <p:cNvPr id="359" name="Google Shape;359;p41"/>
          <p:cNvGrpSpPr/>
          <p:nvPr/>
        </p:nvGrpSpPr>
        <p:grpSpPr>
          <a:xfrm>
            <a:off x="18754" y="2347599"/>
            <a:ext cx="3529101" cy="1316825"/>
            <a:chOff x="94950" y="1814125"/>
            <a:chExt cx="4602375" cy="1717300"/>
          </a:xfrm>
        </p:grpSpPr>
        <p:pic>
          <p:nvPicPr>
            <p:cNvPr id="360" name="Google Shape;360;p41"/>
            <p:cNvPicPr preferRelativeResize="0"/>
            <p:nvPr/>
          </p:nvPicPr>
          <p:blipFill rotWithShape="1">
            <a:blip r:embed="rId6">
              <a:alphaModFix/>
            </a:blip>
            <a:srcRect l="25947" r="13905" b="8700"/>
            <a:stretch/>
          </p:blipFill>
          <p:spPr>
            <a:xfrm rot="-5400000">
              <a:off x="2631038" y="1465138"/>
              <a:ext cx="1717300" cy="2415275"/>
            </a:xfrm>
            <a:prstGeom prst="rect">
              <a:avLst/>
            </a:prstGeom>
            <a:noFill/>
            <a:ln>
              <a:noFill/>
            </a:ln>
          </p:spPr>
        </p:pic>
        <p:pic>
          <p:nvPicPr>
            <p:cNvPr id="361" name="Google Shape;361;p41"/>
            <p:cNvPicPr preferRelativeResize="0"/>
            <p:nvPr/>
          </p:nvPicPr>
          <p:blipFill rotWithShape="1">
            <a:blip r:embed="rId7">
              <a:alphaModFix/>
            </a:blip>
            <a:srcRect l="26853" r="14769" b="15832"/>
            <a:stretch/>
          </p:blipFill>
          <p:spPr>
            <a:xfrm rot="-5400000">
              <a:off x="388413" y="1571162"/>
              <a:ext cx="1666800" cy="2253726"/>
            </a:xfrm>
            <a:prstGeom prst="rect">
              <a:avLst/>
            </a:prstGeom>
            <a:noFill/>
            <a:ln>
              <a:noFill/>
            </a:ln>
          </p:spPr>
        </p:pic>
      </p:grpSp>
      <p:pic>
        <p:nvPicPr>
          <p:cNvPr id="362" name="Google Shape;362;p41"/>
          <p:cNvPicPr preferRelativeResize="0"/>
          <p:nvPr/>
        </p:nvPicPr>
        <p:blipFill>
          <a:blip r:embed="rId8">
            <a:alphaModFix/>
          </a:blip>
          <a:stretch>
            <a:fillRect/>
          </a:stretch>
        </p:blipFill>
        <p:spPr>
          <a:xfrm>
            <a:off x="3515190" y="2321975"/>
            <a:ext cx="1310850" cy="1302953"/>
          </a:xfrm>
          <a:prstGeom prst="rect">
            <a:avLst/>
          </a:prstGeom>
          <a:noFill/>
          <a:ln>
            <a:noFill/>
          </a:ln>
        </p:spPr>
      </p:pic>
      <p:pic>
        <p:nvPicPr>
          <p:cNvPr id="363" name="Google Shape;363;p41"/>
          <p:cNvPicPr preferRelativeResize="0"/>
          <p:nvPr/>
        </p:nvPicPr>
        <p:blipFill>
          <a:blip r:embed="rId9">
            <a:alphaModFix/>
          </a:blip>
          <a:stretch>
            <a:fillRect/>
          </a:stretch>
        </p:blipFill>
        <p:spPr>
          <a:xfrm>
            <a:off x="3505200" y="3624927"/>
            <a:ext cx="1378845" cy="1378848"/>
          </a:xfrm>
          <a:prstGeom prst="rect">
            <a:avLst/>
          </a:prstGeom>
          <a:noFill/>
          <a:ln>
            <a:noFill/>
          </a:ln>
        </p:spPr>
      </p:pic>
      <p:sp>
        <p:nvSpPr>
          <p:cNvPr id="364" name="Google Shape;364;p41"/>
          <p:cNvSpPr/>
          <p:nvPr/>
        </p:nvSpPr>
        <p:spPr>
          <a:xfrm>
            <a:off x="4116725" y="4250400"/>
            <a:ext cx="96900" cy="969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5" name="Google Shape;365;p41"/>
          <p:cNvCxnSpPr>
            <a:stCxn id="364" idx="5"/>
          </p:cNvCxnSpPr>
          <p:nvPr/>
        </p:nvCxnSpPr>
        <p:spPr>
          <a:xfrm>
            <a:off x="4199434" y="4333109"/>
            <a:ext cx="83700" cy="114900"/>
          </a:xfrm>
          <a:prstGeom prst="straightConnector1">
            <a:avLst/>
          </a:prstGeom>
          <a:noFill/>
          <a:ln w="9525" cap="flat" cmpd="sng">
            <a:solidFill>
              <a:schemeClr val="dk2"/>
            </a:solidFill>
            <a:prstDash val="solid"/>
            <a:round/>
            <a:headEnd type="none" w="med" len="med"/>
            <a:tailEnd type="stealth" w="med" len="med"/>
          </a:ln>
        </p:spPr>
      </p:cxnSp>
      <p:sp>
        <p:nvSpPr>
          <p:cNvPr id="366" name="Google Shape;366;p41"/>
          <p:cNvSpPr txBox="1"/>
          <p:nvPr/>
        </p:nvSpPr>
        <p:spPr>
          <a:xfrm>
            <a:off x="-152400" y="2057400"/>
            <a:ext cx="4597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Times New Roman"/>
                <a:ea typeface="Times New Roman"/>
                <a:cs typeface="Times New Roman"/>
                <a:sym typeface="Times New Roman"/>
              </a:rPr>
              <a:t>                    </a:t>
            </a:r>
            <a:r>
              <a:rPr lang="en" sz="1200" b="1">
                <a:solidFill>
                  <a:schemeClr val="dk1"/>
                </a:solidFill>
              </a:rPr>
              <a:t>loc-shift transition network clustering analysis</a:t>
            </a:r>
            <a:endParaRPr b="1"/>
          </a:p>
        </p:txBody>
      </p:sp>
      <p:sp>
        <p:nvSpPr>
          <p:cNvPr id="367" name="Google Shape;367;p41"/>
          <p:cNvSpPr txBox="1"/>
          <p:nvPr/>
        </p:nvSpPr>
        <p:spPr>
          <a:xfrm>
            <a:off x="5587150" y="2355100"/>
            <a:ext cx="2754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Demo: Grids in the embedding space as nodes in the transition network</a:t>
            </a:r>
            <a:endParaRPr sz="1000" b="1"/>
          </a:p>
        </p:txBody>
      </p:sp>
      <p:sp>
        <p:nvSpPr>
          <p:cNvPr id="368" name="Google Shape;36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grpSp>
        <p:nvGrpSpPr>
          <p:cNvPr id="369" name="Google Shape;369;p41"/>
          <p:cNvGrpSpPr/>
          <p:nvPr/>
        </p:nvGrpSpPr>
        <p:grpSpPr>
          <a:xfrm>
            <a:off x="5914806" y="2801646"/>
            <a:ext cx="1909162" cy="2066273"/>
            <a:chOff x="6223000" y="2390775"/>
            <a:chExt cx="1826425" cy="1838975"/>
          </a:xfrm>
        </p:grpSpPr>
        <p:pic>
          <p:nvPicPr>
            <p:cNvPr id="370" name="Google Shape;370;p41"/>
            <p:cNvPicPr preferRelativeResize="0"/>
            <p:nvPr/>
          </p:nvPicPr>
          <p:blipFill rotWithShape="1">
            <a:blip r:embed="rId10">
              <a:alphaModFix/>
            </a:blip>
            <a:srcRect l="26536" t="21684" r="25932" b="2044"/>
            <a:stretch/>
          </p:blipFill>
          <p:spPr>
            <a:xfrm>
              <a:off x="6441475" y="2653275"/>
              <a:ext cx="1607950" cy="1576475"/>
            </a:xfrm>
            <a:prstGeom prst="rect">
              <a:avLst/>
            </a:prstGeom>
            <a:noFill/>
            <a:ln w="9525" cap="flat" cmpd="sng">
              <a:solidFill>
                <a:schemeClr val="dk2"/>
              </a:solidFill>
              <a:prstDash val="solid"/>
              <a:round/>
              <a:headEnd type="none" w="sm" len="sm"/>
              <a:tailEnd type="none" w="sm" len="sm"/>
            </a:ln>
          </p:spPr>
        </p:pic>
        <p:sp>
          <p:nvSpPr>
            <p:cNvPr id="371" name="Google Shape;371;p41"/>
            <p:cNvSpPr/>
            <p:nvPr/>
          </p:nvSpPr>
          <p:spPr>
            <a:xfrm>
              <a:off x="6679925" y="2915475"/>
              <a:ext cx="265500" cy="255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1"/>
            <p:cNvSpPr/>
            <p:nvPr/>
          </p:nvSpPr>
          <p:spPr>
            <a:xfrm>
              <a:off x="7241675" y="3189800"/>
              <a:ext cx="265500" cy="260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p41"/>
            <p:cNvCxnSpPr/>
            <p:nvPr/>
          </p:nvCxnSpPr>
          <p:spPr>
            <a:xfrm>
              <a:off x="6842125" y="3043250"/>
              <a:ext cx="463800" cy="288600"/>
            </a:xfrm>
            <a:prstGeom prst="straightConnector1">
              <a:avLst/>
            </a:prstGeom>
            <a:noFill/>
            <a:ln w="19050" cap="flat" cmpd="sng">
              <a:solidFill>
                <a:srgbClr val="BF9000"/>
              </a:solidFill>
              <a:prstDash val="solid"/>
              <a:round/>
              <a:headEnd type="none" w="med" len="med"/>
              <a:tailEnd type="triangle" w="med" len="med"/>
            </a:ln>
          </p:spPr>
        </p:cxnSp>
        <p:sp>
          <p:nvSpPr>
            <p:cNvPr id="374" name="Google Shape;374;p41"/>
            <p:cNvSpPr txBox="1"/>
            <p:nvPr/>
          </p:nvSpPr>
          <p:spPr>
            <a:xfrm>
              <a:off x="6223000" y="29241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i1</a:t>
              </a:r>
              <a:endParaRPr sz="1000"/>
            </a:p>
          </p:txBody>
        </p:sp>
        <p:sp>
          <p:nvSpPr>
            <p:cNvPr id="375" name="Google Shape;375;p41"/>
            <p:cNvSpPr txBox="1"/>
            <p:nvPr/>
          </p:nvSpPr>
          <p:spPr>
            <a:xfrm>
              <a:off x="6680200" y="23907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j1</a:t>
              </a:r>
              <a:endParaRPr sz="1000"/>
            </a:p>
          </p:txBody>
        </p:sp>
        <p:sp>
          <p:nvSpPr>
            <p:cNvPr id="376" name="Google Shape;376;p41"/>
            <p:cNvSpPr txBox="1"/>
            <p:nvPr/>
          </p:nvSpPr>
          <p:spPr>
            <a:xfrm>
              <a:off x="6223000" y="31527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i2</a:t>
              </a:r>
              <a:endParaRPr sz="1000"/>
            </a:p>
          </p:txBody>
        </p:sp>
        <p:sp>
          <p:nvSpPr>
            <p:cNvPr id="377" name="Google Shape;377;p41"/>
            <p:cNvSpPr txBox="1"/>
            <p:nvPr/>
          </p:nvSpPr>
          <p:spPr>
            <a:xfrm>
              <a:off x="7213600" y="2390775"/>
              <a:ext cx="333300" cy="30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j2</a:t>
              </a:r>
              <a:endParaRPr sz="10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2"/>
          <p:cNvSpPr txBox="1"/>
          <p:nvPr/>
        </p:nvSpPr>
        <p:spPr>
          <a:xfrm>
            <a:off x="169025" y="301850"/>
            <a:ext cx="4358700" cy="36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u="sng">
                <a:latin typeface="Times New Roman"/>
                <a:ea typeface="Times New Roman"/>
                <a:cs typeface="Times New Roman"/>
                <a:sym typeface="Times New Roman"/>
              </a:rPr>
              <a:t>Media coverage data projected onto the embedding space</a:t>
            </a:r>
            <a:endParaRPr sz="1200" b="1" u="sng">
              <a:latin typeface="Times New Roman"/>
              <a:ea typeface="Times New Roman"/>
              <a:cs typeface="Times New Roman"/>
              <a:sym typeface="Times New Roman"/>
            </a:endParaRPr>
          </a:p>
        </p:txBody>
      </p:sp>
      <p:pic>
        <p:nvPicPr>
          <p:cNvPr id="383" name="Google Shape;383;p42"/>
          <p:cNvPicPr preferRelativeResize="0"/>
          <p:nvPr/>
        </p:nvPicPr>
        <p:blipFill>
          <a:blip r:embed="rId3">
            <a:alphaModFix/>
          </a:blip>
          <a:stretch>
            <a:fillRect/>
          </a:stretch>
        </p:blipFill>
        <p:spPr>
          <a:xfrm>
            <a:off x="4867250" y="895154"/>
            <a:ext cx="3368600" cy="3473321"/>
          </a:xfrm>
          <a:prstGeom prst="rect">
            <a:avLst/>
          </a:prstGeom>
          <a:noFill/>
          <a:ln>
            <a:noFill/>
          </a:ln>
        </p:spPr>
      </p:pic>
      <p:sp>
        <p:nvSpPr>
          <p:cNvPr id="384" name="Google Shape;384;p42"/>
          <p:cNvSpPr txBox="1"/>
          <p:nvPr/>
        </p:nvSpPr>
        <p:spPr>
          <a:xfrm>
            <a:off x="366325" y="1629650"/>
            <a:ext cx="39723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 1, 1, 0, …],</a:t>
            </a:r>
            <a:endParaRPr/>
          </a:p>
          <a:p>
            <a:pPr marL="0" lvl="0" indent="0" algn="l" rtl="0">
              <a:spcBef>
                <a:spcPts val="0"/>
              </a:spcBef>
              <a:spcAft>
                <a:spcPts val="0"/>
              </a:spcAft>
              <a:buNone/>
            </a:pPr>
            <a:r>
              <a:rPr lang="en"/>
              <a:t>[1, 0, 1, 1,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media coverage data </a:t>
            </a:r>
            <a:endParaRPr/>
          </a:p>
          <a:p>
            <a:pPr marL="0" lvl="0" indent="0" algn="l" rtl="0">
              <a:spcBef>
                <a:spcPts val="0"/>
              </a:spcBef>
              <a:spcAft>
                <a:spcPts val="0"/>
              </a:spcAft>
              <a:buNone/>
            </a:pPr>
            <a:r>
              <a:rPr lang="en"/>
              <a:t>-&gt; channel encoding matrix</a:t>
            </a:r>
            <a:endParaRPr/>
          </a:p>
        </p:txBody>
      </p:sp>
      <p:sp>
        <p:nvSpPr>
          <p:cNvPr id="385" name="Google Shape;385;p42"/>
          <p:cNvSpPr txBox="1"/>
          <p:nvPr/>
        </p:nvSpPr>
        <p:spPr>
          <a:xfrm>
            <a:off x="5384975" y="1420825"/>
            <a:ext cx="1134900" cy="6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Major news outlet</a:t>
            </a:r>
            <a:endParaRPr/>
          </a:p>
        </p:txBody>
      </p:sp>
      <p:sp>
        <p:nvSpPr>
          <p:cNvPr id="386" name="Google Shape;386;p42"/>
          <p:cNvSpPr txBox="1"/>
          <p:nvPr/>
        </p:nvSpPr>
        <p:spPr>
          <a:xfrm>
            <a:off x="7100950" y="1143000"/>
            <a:ext cx="1134900" cy="8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Talk shows, commentary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392" name="Google Shape;392;p43"/>
          <p:cNvPicPr preferRelativeResize="0"/>
          <p:nvPr/>
        </p:nvPicPr>
        <p:blipFill>
          <a:blip r:embed="rId3">
            <a:alphaModFix/>
          </a:blip>
          <a:stretch>
            <a:fillRect/>
          </a:stretch>
        </p:blipFill>
        <p:spPr>
          <a:xfrm>
            <a:off x="3963861" y="573650"/>
            <a:ext cx="5057290" cy="3340651"/>
          </a:xfrm>
          <a:prstGeom prst="rect">
            <a:avLst/>
          </a:prstGeom>
          <a:noFill/>
          <a:ln>
            <a:noFill/>
          </a:ln>
        </p:spPr>
      </p:pic>
      <p:pic>
        <p:nvPicPr>
          <p:cNvPr id="393" name="Google Shape;393;p43"/>
          <p:cNvPicPr preferRelativeResize="0"/>
          <p:nvPr/>
        </p:nvPicPr>
        <p:blipFill>
          <a:blip r:embed="rId4">
            <a:alphaModFix/>
          </a:blip>
          <a:stretch>
            <a:fillRect/>
          </a:stretch>
        </p:blipFill>
        <p:spPr>
          <a:xfrm>
            <a:off x="241625" y="700100"/>
            <a:ext cx="2478504" cy="2555550"/>
          </a:xfrm>
          <a:prstGeom prst="rect">
            <a:avLst/>
          </a:prstGeom>
          <a:noFill/>
          <a:ln>
            <a:noFill/>
          </a:ln>
        </p:spPr>
      </p:pic>
      <p:pic>
        <p:nvPicPr>
          <p:cNvPr id="394" name="Google Shape;394;p43"/>
          <p:cNvPicPr preferRelativeResize="0"/>
          <p:nvPr/>
        </p:nvPicPr>
        <p:blipFill rotWithShape="1">
          <a:blip r:embed="rId5">
            <a:alphaModFix/>
          </a:blip>
          <a:srcRect l="36728"/>
          <a:stretch/>
        </p:blipFill>
        <p:spPr>
          <a:xfrm>
            <a:off x="1120725" y="3914300"/>
            <a:ext cx="2178825" cy="1033125"/>
          </a:xfrm>
          <a:prstGeom prst="rect">
            <a:avLst/>
          </a:prstGeom>
          <a:noFill/>
          <a:ln>
            <a:noFill/>
          </a:ln>
        </p:spPr>
      </p:pic>
      <p:cxnSp>
        <p:nvCxnSpPr>
          <p:cNvPr id="395" name="Google Shape;395;p43"/>
          <p:cNvCxnSpPr/>
          <p:nvPr/>
        </p:nvCxnSpPr>
        <p:spPr>
          <a:xfrm>
            <a:off x="2346325" y="2681525"/>
            <a:ext cx="228000" cy="1206600"/>
          </a:xfrm>
          <a:prstGeom prst="straightConnector1">
            <a:avLst/>
          </a:prstGeom>
          <a:noFill/>
          <a:ln w="9525" cap="flat" cmpd="sng">
            <a:solidFill>
              <a:schemeClr val="dk2"/>
            </a:solidFill>
            <a:prstDash val="solid"/>
            <a:round/>
            <a:headEnd type="none" w="med" len="med"/>
            <a:tailEnd type="triangle" w="med" len="med"/>
          </a:ln>
        </p:spPr>
      </p:cxnSp>
      <p:cxnSp>
        <p:nvCxnSpPr>
          <p:cNvPr id="396" name="Google Shape;396;p43"/>
          <p:cNvCxnSpPr/>
          <p:nvPr/>
        </p:nvCxnSpPr>
        <p:spPr>
          <a:xfrm rot="10800000" flipH="1">
            <a:off x="3530900" y="3968800"/>
            <a:ext cx="1120500" cy="254100"/>
          </a:xfrm>
          <a:prstGeom prst="straightConnector1">
            <a:avLst/>
          </a:prstGeom>
          <a:noFill/>
          <a:ln w="9525" cap="flat" cmpd="sng">
            <a:solidFill>
              <a:schemeClr val="dk2"/>
            </a:solidFill>
            <a:prstDash val="solid"/>
            <a:round/>
            <a:headEnd type="none" w="med" len="med"/>
            <a:tailEnd type="triangle" w="med" len="med"/>
          </a:ln>
        </p:spPr>
      </p:cxnSp>
      <p:sp>
        <p:nvSpPr>
          <p:cNvPr id="397" name="Google Shape;397;p43"/>
          <p:cNvSpPr txBox="1"/>
          <p:nvPr/>
        </p:nvSpPr>
        <p:spPr>
          <a:xfrm>
            <a:off x="211300" y="3519550"/>
            <a:ext cx="356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Demo of a trajectory in the embedding space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p:nvPr/>
        </p:nvSpPr>
        <p:spPr>
          <a:xfrm>
            <a:off x="760650" y="863275"/>
            <a:ext cx="51798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u="sng"/>
              <a:t>Initiatives, dataset and some related works </a:t>
            </a:r>
            <a:endParaRPr sz="1900"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403" name="Google Shape;403;p44"/>
          <p:cNvSpPr txBox="1"/>
          <p:nvPr/>
        </p:nvSpPr>
        <p:spPr>
          <a:xfrm>
            <a:off x="609600" y="12192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dk1"/>
                </a:solidFill>
              </a:rPr>
              <a:t>Still exploring… To be continued!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7"/>
          <p:cNvPicPr preferRelativeResize="0"/>
          <p:nvPr/>
        </p:nvPicPr>
        <p:blipFill rotWithShape="1">
          <a:blip r:embed="rId3">
            <a:alphaModFix/>
          </a:blip>
          <a:srcRect/>
          <a:stretch/>
        </p:blipFill>
        <p:spPr>
          <a:xfrm>
            <a:off x="4948125" y="2620245"/>
            <a:ext cx="3552599" cy="2415960"/>
          </a:xfrm>
          <a:prstGeom prst="rect">
            <a:avLst/>
          </a:prstGeom>
          <a:noFill/>
          <a:ln>
            <a:noFill/>
          </a:ln>
        </p:spPr>
      </p:pic>
      <p:sp>
        <p:nvSpPr>
          <p:cNvPr id="112" name="Google Shape;112;p27"/>
          <p:cNvSpPr/>
          <p:nvPr/>
        </p:nvSpPr>
        <p:spPr>
          <a:xfrm>
            <a:off x="284475" y="2796786"/>
            <a:ext cx="4482000" cy="221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7"/>
          <p:cNvSpPr txBox="1">
            <a:spLocks noGrp="1"/>
          </p:cNvSpPr>
          <p:nvPr>
            <p:ph type="title"/>
          </p:nvPr>
        </p:nvSpPr>
        <p:spPr>
          <a:xfrm>
            <a:off x="83100" y="64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How the notion of “Filter bubble”/“Echo chamber” got the public attention</a:t>
            </a:r>
            <a:endParaRPr sz="1220" b="1" u="sng">
              <a:latin typeface="Times New Roman"/>
              <a:ea typeface="Times New Roman"/>
              <a:cs typeface="Times New Roman"/>
              <a:sym typeface="Times New Roman"/>
            </a:endParaRPr>
          </a:p>
        </p:txBody>
      </p:sp>
      <p:sp>
        <p:nvSpPr>
          <p:cNvPr id="114" name="Google Shape;114;p27"/>
          <p:cNvSpPr txBox="1">
            <a:spLocks noGrp="1"/>
          </p:cNvSpPr>
          <p:nvPr>
            <p:ph type="body" idx="1"/>
          </p:nvPr>
        </p:nvSpPr>
        <p:spPr>
          <a:xfrm>
            <a:off x="1379585" y="2969867"/>
            <a:ext cx="3436800" cy="1947300"/>
          </a:xfrm>
          <a:prstGeom prst="rect">
            <a:avLst/>
          </a:prstGeom>
        </p:spPr>
        <p:txBody>
          <a:bodyPr spcFirstLastPara="1" wrap="square" lIns="91425" tIns="91425" rIns="91425" bIns="91425" anchor="t" anchorCtr="0">
            <a:normAutofit lnSpcReduction="20000"/>
          </a:bodyPr>
          <a:lstStyle/>
          <a:p>
            <a:pPr marL="457200" lvl="0" indent="0" algn="l" rtl="0">
              <a:lnSpc>
                <a:spcPct val="105000"/>
              </a:lnSpc>
              <a:spcBef>
                <a:spcPts val="0"/>
              </a:spcBef>
              <a:spcAft>
                <a:spcPts val="0"/>
              </a:spcAft>
              <a:buNone/>
            </a:pPr>
            <a:r>
              <a:rPr lang="en" sz="1400" i="1">
                <a:latin typeface="Times New Roman"/>
                <a:ea typeface="Times New Roman"/>
                <a:cs typeface="Times New Roman"/>
                <a:sym typeface="Times New Roman"/>
              </a:rPr>
              <a:t>“...In December 2009, Google began customizing its search results for each user. Instead of giving you the most broadly popular result, Google now tries to predict what you are most likely to click on.”</a:t>
            </a:r>
            <a:endParaRPr sz="2200" i="1">
              <a:latin typeface="Times New Roman"/>
              <a:ea typeface="Times New Roman"/>
              <a:cs typeface="Times New Roman"/>
              <a:sym typeface="Times New Roman"/>
            </a:endParaRPr>
          </a:p>
          <a:p>
            <a:pPr marL="457200" lvl="0" indent="0" algn="l" rtl="0">
              <a:lnSpc>
                <a:spcPct val="105000"/>
              </a:lnSpc>
              <a:spcBef>
                <a:spcPts val="1200"/>
              </a:spcBef>
              <a:spcAft>
                <a:spcPts val="1200"/>
              </a:spcAft>
              <a:buNone/>
            </a:pPr>
            <a:r>
              <a:rPr lang="en" sz="1150">
                <a:latin typeface="Times New Roman"/>
                <a:ea typeface="Times New Roman"/>
                <a:cs typeface="Times New Roman"/>
                <a:sym typeface="Times New Roman"/>
              </a:rPr>
              <a:t>– “</a:t>
            </a:r>
            <a:r>
              <a:rPr lang="en" sz="1150">
                <a:solidFill>
                  <a:schemeClr val="dk1"/>
                </a:solidFill>
                <a:latin typeface="Times New Roman"/>
                <a:ea typeface="Times New Roman"/>
                <a:cs typeface="Times New Roman"/>
                <a:sym typeface="Times New Roman"/>
              </a:rPr>
              <a:t>The Filter Bubble: How the New Personalized Web Is Changing What We Read and How We Think</a:t>
            </a:r>
            <a:r>
              <a:rPr lang="en" sz="1150">
                <a:latin typeface="Times New Roman"/>
                <a:ea typeface="Times New Roman"/>
                <a:cs typeface="Times New Roman"/>
                <a:sym typeface="Times New Roman"/>
              </a:rPr>
              <a:t>”, May 2011, Eli Pariser</a:t>
            </a:r>
            <a:endParaRPr sz="1150">
              <a:latin typeface="Times New Roman"/>
              <a:ea typeface="Times New Roman"/>
              <a:cs typeface="Times New Roman"/>
              <a:sym typeface="Times New Roman"/>
            </a:endParaRPr>
          </a:p>
        </p:txBody>
      </p:sp>
      <p:pic>
        <p:nvPicPr>
          <p:cNvPr id="115" name="Google Shape;115;p27"/>
          <p:cNvPicPr preferRelativeResize="0"/>
          <p:nvPr/>
        </p:nvPicPr>
        <p:blipFill>
          <a:blip r:embed="rId4">
            <a:alphaModFix/>
          </a:blip>
          <a:stretch>
            <a:fillRect/>
          </a:stretch>
        </p:blipFill>
        <p:spPr>
          <a:xfrm>
            <a:off x="423713" y="2897634"/>
            <a:ext cx="1371792" cy="2037946"/>
          </a:xfrm>
          <a:prstGeom prst="rect">
            <a:avLst/>
          </a:prstGeom>
          <a:noFill/>
          <a:ln>
            <a:noFill/>
          </a:ln>
        </p:spPr>
      </p:pic>
      <p:pic>
        <p:nvPicPr>
          <p:cNvPr id="116" name="Google Shape;116;p27"/>
          <p:cNvPicPr preferRelativeResize="0"/>
          <p:nvPr/>
        </p:nvPicPr>
        <p:blipFill rotWithShape="1">
          <a:blip r:embed="rId5">
            <a:alphaModFix/>
          </a:blip>
          <a:srcRect t="-3469" b="3470"/>
          <a:stretch/>
        </p:blipFill>
        <p:spPr>
          <a:xfrm>
            <a:off x="474326" y="486075"/>
            <a:ext cx="7359457" cy="2219184"/>
          </a:xfrm>
          <a:prstGeom prst="rect">
            <a:avLst/>
          </a:prstGeom>
          <a:noFill/>
          <a:ln>
            <a:noFill/>
          </a:ln>
        </p:spPr>
      </p:pic>
      <p:cxnSp>
        <p:nvCxnSpPr>
          <p:cNvPr id="117" name="Google Shape;117;p27"/>
          <p:cNvCxnSpPr>
            <a:stCxn id="112" idx="0"/>
          </p:cNvCxnSpPr>
          <p:nvPr/>
        </p:nvCxnSpPr>
        <p:spPr>
          <a:xfrm rot="10800000" flipH="1">
            <a:off x="2525475" y="1801686"/>
            <a:ext cx="106200" cy="995100"/>
          </a:xfrm>
          <a:prstGeom prst="straightConnector1">
            <a:avLst/>
          </a:prstGeom>
          <a:noFill/>
          <a:ln w="28575" cap="flat" cmpd="sng">
            <a:solidFill>
              <a:srgbClr val="000000"/>
            </a:solidFill>
            <a:prstDash val="solid"/>
            <a:round/>
            <a:headEnd type="none" w="med" len="med"/>
            <a:tailEnd type="stealth" w="med" len="med"/>
          </a:ln>
        </p:spPr>
      </p:cxnSp>
      <p:sp>
        <p:nvSpPr>
          <p:cNvPr id="118" name="Google Shape;118;p27"/>
          <p:cNvSpPr txBox="1"/>
          <p:nvPr/>
        </p:nvSpPr>
        <p:spPr>
          <a:xfrm>
            <a:off x="3365875" y="921775"/>
            <a:ext cx="484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C78D8"/>
                </a:solidFill>
                <a:latin typeface="Times New Roman"/>
                <a:ea typeface="Times New Roman"/>
                <a:cs typeface="Times New Roman"/>
                <a:sym typeface="Times New Roman"/>
              </a:rPr>
              <a:t>Filter bubble</a:t>
            </a:r>
            <a:r>
              <a:rPr lang="en" b="1">
                <a:latin typeface="Times New Roman"/>
                <a:ea typeface="Times New Roman"/>
                <a:cs typeface="Times New Roman"/>
                <a:sym typeface="Times New Roman"/>
              </a:rPr>
              <a:t> / </a:t>
            </a:r>
            <a:r>
              <a:rPr lang="en" b="1">
                <a:solidFill>
                  <a:srgbClr val="CC0000"/>
                </a:solidFill>
                <a:latin typeface="Times New Roman"/>
                <a:ea typeface="Times New Roman"/>
                <a:cs typeface="Times New Roman"/>
                <a:sym typeface="Times New Roman"/>
              </a:rPr>
              <a:t>Echo chamber</a:t>
            </a:r>
            <a:endParaRPr b="1">
              <a:solidFill>
                <a:srgbClr val="CC0000"/>
              </a:solidFill>
              <a:latin typeface="Times New Roman"/>
              <a:ea typeface="Times New Roman"/>
              <a:cs typeface="Times New Roman"/>
              <a:sym typeface="Times New Roman"/>
            </a:endParaRPr>
          </a:p>
        </p:txBody>
      </p:sp>
      <p:sp>
        <p:nvSpPr>
          <p:cNvPr id="119" name="Google Shape;119;p27"/>
          <p:cNvSpPr txBox="1"/>
          <p:nvPr/>
        </p:nvSpPr>
        <p:spPr>
          <a:xfrm>
            <a:off x="5956675" y="3131575"/>
            <a:ext cx="4848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8761D"/>
              </a:buClr>
              <a:buSzPts val="1400"/>
              <a:buFont typeface="Times New Roman"/>
              <a:buChar char="●"/>
            </a:pPr>
            <a:r>
              <a:rPr lang="en" b="1">
                <a:solidFill>
                  <a:srgbClr val="38761D"/>
                </a:solidFill>
                <a:latin typeface="Times New Roman"/>
                <a:ea typeface="Times New Roman"/>
                <a:cs typeface="Times New Roman"/>
                <a:sym typeface="Times New Roman"/>
              </a:rPr>
              <a:t>Media bias</a:t>
            </a:r>
            <a:endParaRPr b="1">
              <a:solidFill>
                <a:srgbClr val="38761D"/>
              </a:solidFill>
              <a:latin typeface="Times New Roman"/>
              <a:ea typeface="Times New Roman"/>
              <a:cs typeface="Times New Roman"/>
              <a:sym typeface="Times New Roman"/>
            </a:endParaRPr>
          </a:p>
          <a:p>
            <a:pPr marL="457200" lvl="0" indent="-317500" algn="l" rtl="0">
              <a:spcBef>
                <a:spcPts val="0"/>
              </a:spcBef>
              <a:spcAft>
                <a:spcPts val="0"/>
              </a:spcAft>
              <a:buClr>
                <a:srgbClr val="BF9000"/>
              </a:buClr>
              <a:buSzPts val="1400"/>
              <a:buFont typeface="Times New Roman"/>
              <a:buChar char="●"/>
            </a:pPr>
            <a:r>
              <a:rPr lang="en" b="1">
                <a:solidFill>
                  <a:srgbClr val="BF9000"/>
                </a:solidFill>
                <a:latin typeface="Times New Roman"/>
                <a:ea typeface="Times New Roman"/>
                <a:cs typeface="Times New Roman"/>
                <a:sym typeface="Times New Roman"/>
              </a:rPr>
              <a:t>Confirmation bias</a:t>
            </a:r>
            <a:endParaRPr b="1">
              <a:solidFill>
                <a:srgbClr val="BF9000"/>
              </a:solidFill>
              <a:latin typeface="Times New Roman"/>
              <a:ea typeface="Times New Roman"/>
              <a:cs typeface="Times New Roman"/>
              <a:sym typeface="Times New Roman"/>
            </a:endParaRPr>
          </a:p>
          <a:p>
            <a:pPr marL="457200" lvl="0" indent="-317500" algn="l" rtl="0">
              <a:spcBef>
                <a:spcPts val="0"/>
              </a:spcBef>
              <a:spcAft>
                <a:spcPts val="0"/>
              </a:spcAft>
              <a:buClr>
                <a:srgbClr val="3C78D8"/>
              </a:buClr>
              <a:buSzPts val="1400"/>
              <a:buFont typeface="Times New Roman"/>
              <a:buChar char="●"/>
            </a:pPr>
            <a:r>
              <a:rPr lang="en" b="1">
                <a:solidFill>
                  <a:srgbClr val="3C78D8"/>
                </a:solidFill>
                <a:latin typeface="Times New Roman"/>
                <a:ea typeface="Times New Roman"/>
                <a:cs typeface="Times New Roman"/>
                <a:sym typeface="Times New Roman"/>
              </a:rPr>
              <a:t>Filter bubble</a:t>
            </a:r>
            <a:endParaRPr b="1">
              <a:latin typeface="Times New Roman"/>
              <a:ea typeface="Times New Roman"/>
              <a:cs typeface="Times New Roman"/>
              <a:sym typeface="Times New Roman"/>
            </a:endParaRPr>
          </a:p>
          <a:p>
            <a:pPr marL="457200" lvl="0" indent="-317500" algn="l" rtl="0">
              <a:spcBef>
                <a:spcPts val="0"/>
              </a:spcBef>
              <a:spcAft>
                <a:spcPts val="0"/>
              </a:spcAft>
              <a:buClr>
                <a:srgbClr val="CC0000"/>
              </a:buClr>
              <a:buSzPts val="1400"/>
              <a:buFont typeface="Times New Roman"/>
              <a:buChar char="●"/>
            </a:pPr>
            <a:r>
              <a:rPr lang="en" b="1">
                <a:solidFill>
                  <a:srgbClr val="CC0000"/>
                </a:solidFill>
                <a:latin typeface="Times New Roman"/>
                <a:ea typeface="Times New Roman"/>
                <a:cs typeface="Times New Roman"/>
                <a:sym typeface="Times New Roman"/>
              </a:rPr>
              <a:t>echo chamber</a:t>
            </a:r>
            <a:endParaRPr b="1">
              <a:solidFill>
                <a:srgbClr val="CC00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CC0000"/>
              </a:solidFill>
            </a:endParaRPr>
          </a:p>
        </p:txBody>
      </p:sp>
      <p:sp>
        <p:nvSpPr>
          <p:cNvPr id="120" name="Google Shape;12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8"/>
          <p:cNvPicPr preferRelativeResize="0"/>
          <p:nvPr/>
        </p:nvPicPr>
        <p:blipFill>
          <a:blip r:embed="rId3">
            <a:alphaModFix/>
          </a:blip>
          <a:stretch>
            <a:fillRect/>
          </a:stretch>
        </p:blipFill>
        <p:spPr>
          <a:xfrm rot="5400000">
            <a:off x="3327350" y="527575"/>
            <a:ext cx="2161000" cy="2383099"/>
          </a:xfrm>
          <a:prstGeom prst="rect">
            <a:avLst/>
          </a:prstGeom>
          <a:noFill/>
          <a:ln>
            <a:noFill/>
          </a:ln>
        </p:spPr>
      </p:pic>
      <p:sp>
        <p:nvSpPr>
          <p:cNvPr id="126" name="Google Shape;126;p28"/>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b="1" u="sng">
                <a:latin typeface="Times New Roman"/>
                <a:ea typeface="Times New Roman"/>
                <a:cs typeface="Times New Roman"/>
                <a:sym typeface="Times New Roman"/>
              </a:rPr>
              <a:t>“</a:t>
            </a:r>
            <a:r>
              <a:rPr lang="en" sz="1220" b="1" u="sng">
                <a:latin typeface="Times New Roman"/>
                <a:ea typeface="Times New Roman"/>
                <a:cs typeface="Times New Roman"/>
                <a:sym typeface="Times New Roman"/>
              </a:rPr>
              <a:t>Filter bubble” is naturally ubiquitous in content and preferences </a:t>
            </a:r>
            <a:endParaRPr sz="1220" b="1" u="sng">
              <a:latin typeface="Times New Roman"/>
              <a:ea typeface="Times New Roman"/>
              <a:cs typeface="Times New Roman"/>
              <a:sym typeface="Times New Roman"/>
            </a:endParaRPr>
          </a:p>
        </p:txBody>
      </p:sp>
      <p:pic>
        <p:nvPicPr>
          <p:cNvPr id="127" name="Google Shape;127;p28"/>
          <p:cNvPicPr preferRelativeResize="0"/>
          <p:nvPr/>
        </p:nvPicPr>
        <p:blipFill rotWithShape="1">
          <a:blip r:embed="rId4">
            <a:alphaModFix/>
          </a:blip>
          <a:srcRect/>
          <a:stretch/>
        </p:blipFill>
        <p:spPr>
          <a:xfrm>
            <a:off x="6174400" y="673625"/>
            <a:ext cx="2533025" cy="2282850"/>
          </a:xfrm>
          <a:prstGeom prst="rect">
            <a:avLst/>
          </a:prstGeom>
          <a:noFill/>
          <a:ln>
            <a:noFill/>
          </a:ln>
        </p:spPr>
      </p:pic>
      <p:sp>
        <p:nvSpPr>
          <p:cNvPr id="128" name="Google Shape;128;p28"/>
          <p:cNvSpPr txBox="1"/>
          <p:nvPr/>
        </p:nvSpPr>
        <p:spPr>
          <a:xfrm>
            <a:off x="6056150" y="3142600"/>
            <a:ext cx="300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Times New Roman"/>
                <a:ea typeface="Times New Roman"/>
                <a:cs typeface="Times New Roman"/>
                <a:sym typeface="Times New Roman"/>
              </a:rPr>
              <a:t>Fig. 1 (a) Visualization of the co-purchase network among 583 liberal (blue) and 673</a:t>
            </a:r>
            <a:endParaRPr sz="10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b="1">
                <a:solidFill>
                  <a:schemeClr val="dk1"/>
                </a:solidFill>
                <a:latin typeface="Times New Roman"/>
                <a:ea typeface="Times New Roman"/>
                <a:cs typeface="Times New Roman"/>
                <a:sym typeface="Times New Roman"/>
              </a:rPr>
              <a:t>conservative (red) books</a:t>
            </a: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i="1">
                <a:solidFill>
                  <a:schemeClr val="dk1"/>
                </a:solidFill>
                <a:latin typeface="Times New Roman"/>
                <a:ea typeface="Times New Roman"/>
                <a:cs typeface="Times New Roman"/>
                <a:sym typeface="Times New Roman"/>
              </a:rPr>
              <a:t>Shi, Feng, et al. "Millions of online book co-purchases reveal partisan differences in the consumption of science." Nature Human Behaviour 1.4 (2017): 1-9.</a:t>
            </a:r>
            <a:endParaRPr sz="1000" i="1">
              <a:solidFill>
                <a:schemeClr val="dk1"/>
              </a:solidFill>
              <a:latin typeface="Times New Roman"/>
              <a:ea typeface="Times New Roman"/>
              <a:cs typeface="Times New Roman"/>
              <a:sym typeface="Times New Roman"/>
            </a:endParaRPr>
          </a:p>
        </p:txBody>
      </p:sp>
      <p:grpSp>
        <p:nvGrpSpPr>
          <p:cNvPr id="129" name="Google Shape;129;p28"/>
          <p:cNvGrpSpPr/>
          <p:nvPr/>
        </p:nvGrpSpPr>
        <p:grpSpPr>
          <a:xfrm>
            <a:off x="245000" y="712925"/>
            <a:ext cx="2865287" cy="4159225"/>
            <a:chOff x="92600" y="636725"/>
            <a:chExt cx="2865287" cy="4159225"/>
          </a:xfrm>
        </p:grpSpPr>
        <p:pic>
          <p:nvPicPr>
            <p:cNvPr id="130" name="Google Shape;130;p28"/>
            <p:cNvPicPr preferRelativeResize="0"/>
            <p:nvPr/>
          </p:nvPicPr>
          <p:blipFill rotWithShape="1">
            <a:blip r:embed="rId5">
              <a:alphaModFix/>
            </a:blip>
            <a:srcRect r="2200" b="2200"/>
            <a:stretch/>
          </p:blipFill>
          <p:spPr>
            <a:xfrm>
              <a:off x="480600" y="636725"/>
              <a:ext cx="2477287" cy="1837625"/>
            </a:xfrm>
            <a:prstGeom prst="rect">
              <a:avLst/>
            </a:prstGeom>
            <a:noFill/>
            <a:ln>
              <a:noFill/>
            </a:ln>
          </p:spPr>
        </p:pic>
        <p:pic>
          <p:nvPicPr>
            <p:cNvPr id="131" name="Google Shape;131;p28"/>
            <p:cNvPicPr preferRelativeResize="0"/>
            <p:nvPr/>
          </p:nvPicPr>
          <p:blipFill rotWithShape="1">
            <a:blip r:embed="rId6">
              <a:alphaModFix/>
            </a:blip>
            <a:srcRect/>
            <a:stretch/>
          </p:blipFill>
          <p:spPr>
            <a:xfrm>
              <a:off x="205300" y="2262900"/>
              <a:ext cx="2533026" cy="1862083"/>
            </a:xfrm>
            <a:prstGeom prst="rect">
              <a:avLst/>
            </a:prstGeom>
            <a:noFill/>
            <a:ln>
              <a:noFill/>
            </a:ln>
          </p:spPr>
        </p:pic>
        <p:sp>
          <p:nvSpPr>
            <p:cNvPr id="132" name="Google Shape;132;p28"/>
            <p:cNvSpPr txBox="1"/>
            <p:nvPr/>
          </p:nvSpPr>
          <p:spPr>
            <a:xfrm>
              <a:off x="92600" y="4303350"/>
              <a:ext cx="2784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i="1" u="sng">
                  <a:solidFill>
                    <a:schemeClr val="hlink"/>
                  </a:solidFill>
                  <a:latin typeface="Times New Roman"/>
                  <a:ea typeface="Times New Roman"/>
                  <a:cs typeface="Times New Roman"/>
                  <a:sym typeface="Times New Roman"/>
                  <a:hlinkClick r:id="rId7"/>
                </a:rPr>
                <a:t>Stanford Encyclopedia of Philosophy</a:t>
              </a:r>
              <a:r>
                <a:rPr lang="en" sz="1000" b="1" i="1">
                  <a:latin typeface="Times New Roman"/>
                  <a:ea typeface="Times New Roman"/>
                  <a:cs typeface="Times New Roman"/>
                  <a:sym typeface="Times New Roman"/>
                </a:rPr>
                <a:t>(SEP)</a:t>
              </a:r>
              <a:r>
                <a:rPr lang="en" sz="1000" b="1">
                  <a:latin typeface="Times New Roman"/>
                  <a:ea typeface="Times New Roman"/>
                  <a:cs typeface="Times New Roman"/>
                  <a:sym typeface="Times New Roman"/>
                </a:rPr>
                <a:t> network:</a:t>
              </a:r>
              <a:r>
                <a:rPr lang="en" sz="1000">
                  <a:latin typeface="Times New Roman"/>
                  <a:ea typeface="Times New Roman"/>
                  <a:cs typeface="Times New Roman"/>
                  <a:sym typeface="Times New Roman"/>
                </a:rPr>
                <a:t> Nodes - entries, Edges – hyperlinks</a:t>
              </a:r>
              <a:endParaRPr sz="1000">
                <a:latin typeface="Times New Roman"/>
                <a:ea typeface="Times New Roman"/>
                <a:cs typeface="Times New Roman"/>
                <a:sym typeface="Times New Roman"/>
              </a:endParaRPr>
            </a:p>
          </p:txBody>
        </p:sp>
        <p:sp>
          <p:nvSpPr>
            <p:cNvPr id="133" name="Google Shape;133;p28"/>
            <p:cNvSpPr/>
            <p:nvPr/>
          </p:nvSpPr>
          <p:spPr>
            <a:xfrm>
              <a:off x="619100" y="1709850"/>
              <a:ext cx="412500" cy="454500"/>
            </a:xfrm>
            <a:prstGeom prst="ellipse">
              <a:avLst/>
            </a:prstGeom>
            <a:no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28"/>
            <p:cNvCxnSpPr/>
            <p:nvPr/>
          </p:nvCxnSpPr>
          <p:spPr>
            <a:xfrm>
              <a:off x="911400" y="2007675"/>
              <a:ext cx="47700" cy="652800"/>
            </a:xfrm>
            <a:prstGeom prst="straightConnector1">
              <a:avLst/>
            </a:prstGeom>
            <a:noFill/>
            <a:ln w="19050" cap="flat" cmpd="sng">
              <a:solidFill>
                <a:srgbClr val="EA9999"/>
              </a:solidFill>
              <a:prstDash val="solid"/>
              <a:round/>
              <a:headEnd type="none" w="med" len="med"/>
              <a:tailEnd type="stealth" w="med" len="med"/>
            </a:ln>
          </p:spPr>
        </p:cxnSp>
      </p:grpSp>
      <p:sp>
        <p:nvSpPr>
          <p:cNvPr id="135" name="Google Shape;135;p28"/>
          <p:cNvSpPr txBox="1"/>
          <p:nvPr/>
        </p:nvSpPr>
        <p:spPr>
          <a:xfrm>
            <a:off x="3302600" y="3180425"/>
            <a:ext cx="26352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Times New Roman"/>
                <a:ea typeface="Times New Roman"/>
                <a:cs typeface="Times New Roman"/>
                <a:sym typeface="Times New Roman"/>
              </a:rPr>
              <a:t>Literature writer – readers’ preferences network communities: </a:t>
            </a:r>
            <a:r>
              <a:rPr lang="en" sz="1000">
                <a:solidFill>
                  <a:schemeClr val="dk1"/>
                </a:solidFill>
                <a:latin typeface="Times New Roman"/>
                <a:ea typeface="Times New Roman"/>
                <a:cs typeface="Times New Roman"/>
                <a:sym typeface="Times New Roman"/>
              </a:rPr>
              <a:t>Nodes - Writers, Edges - “reader who likes xx also likes xx”</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000" i="1">
                <a:solidFill>
                  <a:schemeClr val="dk1"/>
                </a:solidFill>
                <a:latin typeface="Times New Roman"/>
                <a:ea typeface="Times New Roman"/>
                <a:cs typeface="Times New Roman"/>
                <a:sym typeface="Times New Roman"/>
              </a:rPr>
              <a:t>(Data: </a:t>
            </a:r>
            <a:r>
              <a:rPr lang="en" sz="1000" b="1" i="1" u="sng">
                <a:solidFill>
                  <a:schemeClr val="hlink"/>
                </a:solidFill>
                <a:latin typeface="Times New Roman"/>
                <a:ea typeface="Times New Roman"/>
                <a:cs typeface="Times New Roman"/>
                <a:sym typeface="Times New Roman"/>
              </a:rPr>
              <a:t>Literature-map.com </a:t>
            </a:r>
            <a:r>
              <a:rPr lang="en" sz="1000" i="1">
                <a:solidFill>
                  <a:schemeClr val="dk1"/>
                </a:solidFill>
                <a:latin typeface="Times New Roman"/>
                <a:ea typeface="Times New Roman"/>
                <a:cs typeface="Times New Roman"/>
                <a:sym typeface="Times New Roman"/>
              </a:rPr>
              <a:t>– Random walk from a single author and merging the nearest-nbrs networks. ~12000 writers. Two giant communities detected.</a:t>
            </a: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p:txBody>
      </p:sp>
      <p:sp>
        <p:nvSpPr>
          <p:cNvPr id="136" name="Google Shape;13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159300" y="64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220" b="1" u="sng">
                <a:latin typeface="Times New Roman"/>
                <a:ea typeface="Times New Roman"/>
                <a:cs typeface="Times New Roman"/>
                <a:sym typeface="Times New Roman"/>
              </a:rPr>
              <a:t>Literature review: Filter bubble/echo-chamber induced by recommendation systems (RS) </a:t>
            </a:r>
            <a:endParaRPr sz="1220" b="1" u="sng">
              <a:latin typeface="Times New Roman"/>
              <a:ea typeface="Times New Roman"/>
              <a:cs typeface="Times New Roman"/>
              <a:sym typeface="Times New Roman"/>
            </a:endParaRPr>
          </a:p>
        </p:txBody>
      </p:sp>
      <p:grpSp>
        <p:nvGrpSpPr>
          <p:cNvPr id="142" name="Google Shape;142;p29"/>
          <p:cNvGrpSpPr/>
          <p:nvPr/>
        </p:nvGrpSpPr>
        <p:grpSpPr>
          <a:xfrm>
            <a:off x="116258" y="862744"/>
            <a:ext cx="2691138" cy="1971151"/>
            <a:chOff x="268650" y="634126"/>
            <a:chExt cx="3780750" cy="2769249"/>
          </a:xfrm>
        </p:grpSpPr>
        <p:pic>
          <p:nvPicPr>
            <p:cNvPr id="143" name="Google Shape;143;p29"/>
            <p:cNvPicPr preferRelativeResize="0"/>
            <p:nvPr/>
          </p:nvPicPr>
          <p:blipFill>
            <a:blip r:embed="rId3">
              <a:alphaModFix/>
            </a:blip>
            <a:stretch>
              <a:fillRect/>
            </a:stretch>
          </p:blipFill>
          <p:spPr>
            <a:xfrm>
              <a:off x="268650" y="634126"/>
              <a:ext cx="3483550" cy="1871425"/>
            </a:xfrm>
            <a:prstGeom prst="rect">
              <a:avLst/>
            </a:prstGeom>
            <a:noFill/>
            <a:ln>
              <a:noFill/>
            </a:ln>
          </p:spPr>
        </p:pic>
        <p:sp>
          <p:nvSpPr>
            <p:cNvPr id="144" name="Google Shape;144;p29"/>
            <p:cNvSpPr txBox="1"/>
            <p:nvPr/>
          </p:nvSpPr>
          <p:spPr>
            <a:xfrm>
              <a:off x="387900" y="2538475"/>
              <a:ext cx="3661500" cy="86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i="1"/>
                <a:t>Figure from </a:t>
              </a:r>
              <a:r>
                <a:rPr lang="en" sz="700" b="1" i="1">
                  <a:solidFill>
                    <a:schemeClr val="dk1"/>
                  </a:solidFill>
                </a:rPr>
                <a:t>Chen, YC., Hui, L. &amp; Thaipisutikul, T. A collaborative filtering recommendation system with dynamic time decay. J Supercomput 77, 244–262 (2021). https://doi.org/10.1007/s11227-020-03266-2</a:t>
              </a:r>
              <a:endParaRPr sz="700" b="1" i="1"/>
            </a:p>
          </p:txBody>
        </p:sp>
      </p:grpSp>
      <p:grpSp>
        <p:nvGrpSpPr>
          <p:cNvPr id="145" name="Google Shape;145;p29"/>
          <p:cNvGrpSpPr/>
          <p:nvPr/>
        </p:nvGrpSpPr>
        <p:grpSpPr>
          <a:xfrm>
            <a:off x="2906659" y="900866"/>
            <a:ext cx="1906222" cy="1591195"/>
            <a:chOff x="4125775" y="672250"/>
            <a:chExt cx="2314500" cy="1932000"/>
          </a:xfrm>
        </p:grpSpPr>
        <p:sp>
          <p:nvSpPr>
            <p:cNvPr id="146" name="Google Shape;146;p29"/>
            <p:cNvSpPr/>
            <p:nvPr/>
          </p:nvSpPr>
          <p:spPr>
            <a:xfrm>
              <a:off x="4125775" y="672250"/>
              <a:ext cx="561900" cy="193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User</a:t>
              </a:r>
              <a:endParaRPr sz="1000"/>
            </a:p>
            <a:p>
              <a:pPr marL="0" lvl="0" indent="0" algn="l" rtl="0">
                <a:spcBef>
                  <a:spcPts val="0"/>
                </a:spcBef>
                <a:spcAft>
                  <a:spcPts val="0"/>
                </a:spcAft>
                <a:buNone/>
              </a:pPr>
              <a:endParaRPr/>
            </a:p>
            <a:p>
              <a:pPr marL="0" lvl="0" indent="0" algn="l" rtl="0">
                <a:spcBef>
                  <a:spcPts val="0"/>
                </a:spcBef>
                <a:spcAft>
                  <a:spcPts val="0"/>
                </a:spcAft>
                <a:buNone/>
              </a:pPr>
              <a:r>
                <a:rPr lang="en" i="1"/>
                <a:t>U</a:t>
              </a:r>
              <a:endParaRPr i="1"/>
            </a:p>
          </p:txBody>
        </p:sp>
        <p:sp>
          <p:nvSpPr>
            <p:cNvPr id="147" name="Google Shape;147;p29"/>
            <p:cNvSpPr/>
            <p:nvPr/>
          </p:nvSpPr>
          <p:spPr>
            <a:xfrm>
              <a:off x="5878375" y="672250"/>
              <a:ext cx="561900" cy="193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t>Item</a:t>
              </a:r>
              <a:endParaRPr sz="1100"/>
            </a:p>
            <a:p>
              <a:pPr marL="0" lvl="0" indent="0" algn="l" rtl="0">
                <a:spcBef>
                  <a:spcPts val="0"/>
                </a:spcBef>
                <a:spcAft>
                  <a:spcPts val="0"/>
                </a:spcAft>
                <a:buNone/>
              </a:pPr>
              <a:endParaRPr/>
            </a:p>
            <a:p>
              <a:pPr marL="0" lvl="0" indent="0" algn="l" rtl="0">
                <a:spcBef>
                  <a:spcPts val="0"/>
                </a:spcBef>
                <a:spcAft>
                  <a:spcPts val="0"/>
                </a:spcAft>
                <a:buNone/>
              </a:pPr>
              <a:r>
                <a:rPr lang="en" i="1"/>
                <a:t>I</a:t>
              </a:r>
              <a:endParaRPr i="1"/>
            </a:p>
          </p:txBody>
        </p:sp>
        <p:cxnSp>
          <p:nvCxnSpPr>
            <p:cNvPr id="148" name="Google Shape;148;p29"/>
            <p:cNvCxnSpPr/>
            <p:nvPr/>
          </p:nvCxnSpPr>
          <p:spPr>
            <a:xfrm>
              <a:off x="4861950" y="1730000"/>
              <a:ext cx="881400" cy="9600"/>
            </a:xfrm>
            <a:prstGeom prst="straightConnector1">
              <a:avLst/>
            </a:prstGeom>
            <a:noFill/>
            <a:ln w="9525" cap="flat" cmpd="sng">
              <a:solidFill>
                <a:schemeClr val="dk2"/>
              </a:solidFill>
              <a:prstDash val="solid"/>
              <a:round/>
              <a:headEnd type="none" w="med" len="med"/>
              <a:tailEnd type="triangle" w="med" len="med"/>
            </a:ln>
          </p:spPr>
        </p:cxnSp>
        <p:cxnSp>
          <p:nvCxnSpPr>
            <p:cNvPr id="149" name="Google Shape;149;p29"/>
            <p:cNvCxnSpPr/>
            <p:nvPr/>
          </p:nvCxnSpPr>
          <p:spPr>
            <a:xfrm flipH="1">
              <a:off x="4841650" y="1514325"/>
              <a:ext cx="872700" cy="9300"/>
            </a:xfrm>
            <a:prstGeom prst="straightConnector1">
              <a:avLst/>
            </a:prstGeom>
            <a:noFill/>
            <a:ln w="9525" cap="flat" cmpd="sng">
              <a:solidFill>
                <a:schemeClr val="dk2"/>
              </a:solidFill>
              <a:prstDash val="solid"/>
              <a:round/>
              <a:headEnd type="none" w="med" len="med"/>
              <a:tailEnd type="triangle" w="med" len="med"/>
            </a:ln>
          </p:spPr>
        </p:cxnSp>
      </p:grpSp>
      <p:sp>
        <p:nvSpPr>
          <p:cNvPr id="150" name="Google Shape;150;p29"/>
          <p:cNvSpPr txBox="1"/>
          <p:nvPr/>
        </p:nvSpPr>
        <p:spPr>
          <a:xfrm>
            <a:off x="238275" y="2852975"/>
            <a:ext cx="45732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Collaborative-filtering propagates similarities of items through the choices of the users: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p>
          <a:p>
            <a:pPr marL="0" lvl="0" indent="0" algn="l" rtl="0">
              <a:spcBef>
                <a:spcPts val="0"/>
              </a:spcBef>
              <a:spcAft>
                <a:spcPts val="0"/>
              </a:spcAft>
              <a:buNone/>
            </a:pPr>
            <a:r>
              <a:rPr lang="en" sz="1200">
                <a:latin typeface="Calibri"/>
                <a:ea typeface="Calibri"/>
                <a:cs typeface="Calibri"/>
                <a:sym typeface="Calibri"/>
              </a:rPr>
              <a:t>Sim((i1, i2), t) ← Sim((U(i1), U(i2))), t-1)</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Sim((u1, u2), t-1) ←Sim(I(u1), I(u2), t-2)</a:t>
            </a:r>
            <a:endParaRPr sz="1200">
              <a:latin typeface="Calibri"/>
              <a:ea typeface="Calibri"/>
              <a:cs typeface="Calibri"/>
              <a:sym typeface="Calibri"/>
            </a:endParaRPr>
          </a:p>
          <a:p>
            <a:pPr marL="0" lvl="0" indent="0" algn="l" rtl="0">
              <a:spcBef>
                <a:spcPts val="0"/>
              </a:spcBef>
              <a:spcAft>
                <a:spcPts val="0"/>
              </a:spcAft>
              <a:buNone/>
            </a:pPr>
            <a:endParaRPr sz="1200"/>
          </a:p>
          <a:p>
            <a:pPr marL="0" lvl="0" indent="0" algn="l" rtl="0">
              <a:spcBef>
                <a:spcPts val="0"/>
              </a:spcBef>
              <a:spcAft>
                <a:spcPts val="0"/>
              </a:spcAft>
              <a:buNone/>
            </a:pPr>
            <a:r>
              <a:rPr lang="en" sz="1200">
                <a:latin typeface="Times New Roman"/>
                <a:ea typeface="Times New Roman"/>
                <a:cs typeface="Times New Roman"/>
                <a:sym typeface="Times New Roman"/>
              </a:rPr>
              <a:t>The recommendation is a map </a:t>
            </a:r>
            <a:r>
              <a:rPr lang="en" sz="1200">
                <a:latin typeface="Calibri"/>
                <a:ea typeface="Calibri"/>
                <a:cs typeface="Calibri"/>
                <a:sym typeface="Calibri"/>
              </a:rPr>
              <a:t>R: (u, t) → I*</a:t>
            </a:r>
            <a:r>
              <a:rPr lang="en" sz="1200">
                <a:latin typeface="Times New Roman"/>
                <a:ea typeface="Times New Roman"/>
                <a:cs typeface="Times New Roman"/>
                <a:sym typeface="Times New Roman"/>
              </a:rPr>
              <a:t>. Where the strategy could be expressed as </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p>
          <a:p>
            <a:pPr marL="0" lvl="0" indent="0" algn="l" rtl="0">
              <a:spcBef>
                <a:spcPts val="0"/>
              </a:spcBef>
              <a:spcAft>
                <a:spcPts val="0"/>
              </a:spcAft>
              <a:buNone/>
            </a:pPr>
            <a:r>
              <a:rPr lang="en" sz="1200">
                <a:latin typeface="Calibri"/>
                <a:ea typeface="Calibri"/>
                <a:cs typeface="Calibri"/>
                <a:sym typeface="Calibri"/>
              </a:rPr>
              <a:t>R(u, t) = I*, s.t. max Sim(I(u, [t-1, t-2, …, t-n]), I*)</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151" name="Google Shape;151;p29"/>
          <p:cNvSpPr txBox="1"/>
          <p:nvPr/>
        </p:nvSpPr>
        <p:spPr>
          <a:xfrm>
            <a:off x="5817675" y="598625"/>
            <a:ext cx="2289300" cy="15192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chemeClr val="dk2"/>
                </a:solidFill>
                <a:latin typeface="Times New Roman"/>
                <a:ea typeface="Times New Roman"/>
                <a:cs typeface="Times New Roman"/>
                <a:sym typeface="Times New Roman"/>
              </a:rPr>
              <a:t>The role of RS in the echo-chamber effect:</a:t>
            </a:r>
            <a:endParaRPr b="1">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 sz="1000" i="1">
                <a:solidFill>
                  <a:schemeClr val="dk2"/>
                </a:solidFill>
                <a:latin typeface="Times New Roman"/>
                <a:ea typeface="Times New Roman"/>
                <a:cs typeface="Times New Roman"/>
                <a:sym typeface="Times New Roman"/>
              </a:rPr>
              <a:t>“The collaborative-filtering mechanism captures the users’ preference by creating feedback loops, leading to system degeneracy.” </a:t>
            </a:r>
            <a:endParaRPr sz="1000" i="1">
              <a:latin typeface="Times New Roman"/>
              <a:ea typeface="Times New Roman"/>
              <a:cs typeface="Times New Roman"/>
              <a:sym typeface="Times New Roman"/>
            </a:endParaRPr>
          </a:p>
        </p:txBody>
      </p:sp>
      <p:pic>
        <p:nvPicPr>
          <p:cNvPr id="152" name="Google Shape;152;p29"/>
          <p:cNvPicPr preferRelativeResize="0"/>
          <p:nvPr/>
        </p:nvPicPr>
        <p:blipFill>
          <a:blip r:embed="rId4">
            <a:alphaModFix/>
          </a:blip>
          <a:stretch>
            <a:fillRect/>
          </a:stretch>
        </p:blipFill>
        <p:spPr>
          <a:xfrm>
            <a:off x="4963875" y="2223250"/>
            <a:ext cx="3669324" cy="2025375"/>
          </a:xfrm>
          <a:prstGeom prst="rect">
            <a:avLst/>
          </a:prstGeom>
          <a:noFill/>
          <a:ln>
            <a:noFill/>
          </a:ln>
        </p:spPr>
      </p:pic>
      <p:sp>
        <p:nvSpPr>
          <p:cNvPr id="153" name="Google Shape;153;p29"/>
          <p:cNvSpPr txBox="1"/>
          <p:nvPr/>
        </p:nvSpPr>
        <p:spPr>
          <a:xfrm>
            <a:off x="4953650" y="4168400"/>
            <a:ext cx="3968700" cy="884400"/>
          </a:xfrm>
          <a:prstGeom prst="rect">
            <a:avLst/>
          </a:prstGeom>
          <a:noFill/>
          <a:ln>
            <a:noFill/>
          </a:ln>
        </p:spPr>
        <p:txBody>
          <a:bodyPr spcFirstLastPara="1" wrap="square" lIns="91425" tIns="91425" rIns="91425" bIns="91425" anchor="t" anchorCtr="0">
            <a:spAutoFit/>
          </a:bodyPr>
          <a:lstStyle/>
          <a:p>
            <a:pPr marL="0" marR="50800" lvl="0" indent="0" algn="l" rtl="0">
              <a:lnSpc>
                <a:spcPct val="135000"/>
              </a:lnSpc>
              <a:spcBef>
                <a:spcPts val="0"/>
              </a:spcBef>
              <a:spcAft>
                <a:spcPts val="0"/>
              </a:spcAft>
              <a:buNone/>
            </a:pPr>
            <a:r>
              <a:rPr lang="en" sz="900" b="1">
                <a:solidFill>
                  <a:schemeClr val="dk1"/>
                </a:solidFill>
              </a:rPr>
              <a:t>The mean diversity of movie recommendations as the number of epochs increase. E. Noordeh, R. Levin, R. Jiang, and H. Shadmany, “Echo chambers in collaborative filtering based recommendation systems,” </a:t>
            </a:r>
            <a:r>
              <a:rPr lang="en" sz="900" b="1" i="1">
                <a:solidFill>
                  <a:schemeClr val="dk1"/>
                </a:solidFill>
              </a:rPr>
              <a:t>arXiv preprint arXiv:2011.03890</a:t>
            </a:r>
            <a:r>
              <a:rPr lang="en" sz="900" b="1">
                <a:solidFill>
                  <a:schemeClr val="dk1"/>
                </a:solidFill>
              </a:rPr>
              <a:t>, 2020.</a:t>
            </a:r>
            <a:endParaRPr sz="1500" b="1"/>
          </a:p>
        </p:txBody>
      </p:sp>
      <p:sp>
        <p:nvSpPr>
          <p:cNvPr id="154" name="Google Shape;15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p:nvPr/>
        </p:nvSpPr>
        <p:spPr>
          <a:xfrm flipH="1">
            <a:off x="6864900" y="2923875"/>
            <a:ext cx="1784100" cy="572700"/>
          </a:xfrm>
          <a:prstGeom prst="round1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txBox="1">
            <a:spLocks noGrp="1"/>
          </p:cNvSpPr>
          <p:nvPr>
            <p:ph type="title"/>
          </p:nvPr>
        </p:nvSpPr>
        <p:spPr>
          <a:xfrm>
            <a:off x="831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81147"/>
              <a:buFont typeface="Arial"/>
              <a:buNone/>
            </a:pPr>
            <a:r>
              <a:rPr lang="en" sz="1355" b="1" u="sng">
                <a:latin typeface="Times New Roman"/>
                <a:ea typeface="Times New Roman"/>
                <a:cs typeface="Times New Roman"/>
                <a:sym typeface="Times New Roman"/>
              </a:rPr>
              <a:t>A brief history</a:t>
            </a:r>
            <a:endParaRPr sz="1355" b="1" u="sng">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61" name="Google Shape;161;p30"/>
          <p:cNvPicPr preferRelativeResize="0"/>
          <p:nvPr/>
        </p:nvPicPr>
        <p:blipFill>
          <a:blip r:embed="rId3">
            <a:alphaModFix/>
          </a:blip>
          <a:stretch>
            <a:fillRect/>
          </a:stretch>
        </p:blipFill>
        <p:spPr>
          <a:xfrm>
            <a:off x="200050" y="4120175"/>
            <a:ext cx="4569600" cy="676518"/>
          </a:xfrm>
          <a:prstGeom prst="rect">
            <a:avLst/>
          </a:prstGeom>
          <a:noFill/>
          <a:ln w="9525" cap="flat" cmpd="sng">
            <a:solidFill>
              <a:srgbClr val="000000"/>
            </a:solidFill>
            <a:prstDash val="solid"/>
            <a:round/>
            <a:headEnd type="none" w="sm" len="sm"/>
            <a:tailEnd type="none" w="sm" len="sm"/>
          </a:ln>
        </p:spPr>
      </p:pic>
      <p:sp>
        <p:nvSpPr>
          <p:cNvPr id="162" name="Google Shape;162;p30"/>
          <p:cNvSpPr txBox="1"/>
          <p:nvPr/>
        </p:nvSpPr>
        <p:spPr>
          <a:xfrm>
            <a:off x="276250" y="625375"/>
            <a:ext cx="456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latin typeface="Times New Roman"/>
                <a:ea typeface="Times New Roman"/>
                <a:cs typeface="Times New Roman"/>
                <a:sym typeface="Times New Roman"/>
              </a:rPr>
              <a:t>AlgoTransparency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Chaslot (ex-youtube-engineer), et. al. </a:t>
            </a:r>
            <a:endParaRPr sz="1200">
              <a:latin typeface="Times New Roman"/>
              <a:ea typeface="Times New Roman"/>
              <a:cs typeface="Times New Roman"/>
              <a:sym typeface="Times New Roman"/>
            </a:endParaRPr>
          </a:p>
        </p:txBody>
      </p:sp>
      <p:cxnSp>
        <p:nvCxnSpPr>
          <p:cNvPr id="163" name="Google Shape;163;p30"/>
          <p:cNvCxnSpPr/>
          <p:nvPr/>
        </p:nvCxnSpPr>
        <p:spPr>
          <a:xfrm rot="10800000" flipH="1">
            <a:off x="260825" y="3476800"/>
            <a:ext cx="8586300" cy="52200"/>
          </a:xfrm>
          <a:prstGeom prst="straightConnector1">
            <a:avLst/>
          </a:prstGeom>
          <a:noFill/>
          <a:ln w="38100" cap="flat" cmpd="sng">
            <a:solidFill>
              <a:schemeClr val="dk2"/>
            </a:solidFill>
            <a:prstDash val="solid"/>
            <a:round/>
            <a:headEnd type="none" w="med" len="med"/>
            <a:tailEnd type="stealth" w="med" len="med"/>
          </a:ln>
        </p:spPr>
      </p:cxnSp>
      <p:grpSp>
        <p:nvGrpSpPr>
          <p:cNvPr id="164" name="Google Shape;164;p30"/>
          <p:cNvGrpSpPr/>
          <p:nvPr/>
        </p:nvGrpSpPr>
        <p:grpSpPr>
          <a:xfrm>
            <a:off x="597075" y="3403800"/>
            <a:ext cx="678300" cy="484600"/>
            <a:chOff x="2044875" y="2337000"/>
            <a:chExt cx="678300" cy="484600"/>
          </a:xfrm>
        </p:grpSpPr>
        <p:sp>
          <p:nvSpPr>
            <p:cNvPr id="165" name="Google Shape;165;p30"/>
            <p:cNvSpPr/>
            <p:nvPr/>
          </p:nvSpPr>
          <p:spPr>
            <a:xfrm>
              <a:off x="2316150" y="2337000"/>
              <a:ext cx="52200" cy="125100"/>
            </a:xfrm>
            <a:prstGeom prst="rect">
              <a:avLst/>
            </a:prstGeom>
            <a:solidFill>
              <a:srgbClr val="9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txBox="1"/>
            <p:nvPr/>
          </p:nvSpPr>
          <p:spPr>
            <a:xfrm>
              <a:off x="2044875" y="2421400"/>
              <a:ext cx="67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2018</a:t>
              </a:r>
              <a:endParaRPr/>
            </a:p>
          </p:txBody>
        </p:sp>
      </p:grpSp>
      <p:sp>
        <p:nvSpPr>
          <p:cNvPr id="167" name="Google Shape;167;p30"/>
          <p:cNvSpPr txBox="1"/>
          <p:nvPr/>
        </p:nvSpPr>
        <p:spPr>
          <a:xfrm>
            <a:off x="5815825" y="3491375"/>
            <a:ext cx="67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168" name="Google Shape;168;p30"/>
          <p:cNvGrpSpPr/>
          <p:nvPr/>
        </p:nvGrpSpPr>
        <p:grpSpPr>
          <a:xfrm>
            <a:off x="6577825" y="3406975"/>
            <a:ext cx="942900" cy="484600"/>
            <a:chOff x="2044875" y="2337000"/>
            <a:chExt cx="942900" cy="484600"/>
          </a:xfrm>
        </p:grpSpPr>
        <p:sp>
          <p:nvSpPr>
            <p:cNvPr id="169" name="Google Shape;169;p30"/>
            <p:cNvSpPr/>
            <p:nvPr/>
          </p:nvSpPr>
          <p:spPr>
            <a:xfrm>
              <a:off x="2316150" y="2337000"/>
              <a:ext cx="52200" cy="125100"/>
            </a:xfrm>
            <a:prstGeom prst="rect">
              <a:avLst/>
            </a:prstGeom>
            <a:solidFill>
              <a:srgbClr val="9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txBox="1"/>
            <p:nvPr/>
          </p:nvSpPr>
          <p:spPr>
            <a:xfrm>
              <a:off x="2044875" y="2421400"/>
              <a:ext cx="94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2020.11</a:t>
              </a:r>
              <a:endParaRPr/>
            </a:p>
          </p:txBody>
        </p:sp>
      </p:grpSp>
      <p:sp>
        <p:nvSpPr>
          <p:cNvPr id="171" name="Google Shape;171;p30"/>
          <p:cNvSpPr txBox="1"/>
          <p:nvPr/>
        </p:nvSpPr>
        <p:spPr>
          <a:xfrm>
            <a:off x="5609225" y="3863363"/>
            <a:ext cx="307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Times New Roman"/>
                <a:ea typeface="Times New Roman"/>
                <a:cs typeface="Times New Roman"/>
                <a:sym typeface="Times New Roman"/>
              </a:rPr>
              <a:t>&gt;. </a:t>
            </a:r>
            <a:r>
              <a:rPr lang="en">
                <a:latin typeface="Times New Roman"/>
                <a:ea typeface="Times New Roman"/>
                <a:cs typeface="Times New Roman"/>
                <a:sym typeface="Times New Roman"/>
              </a:rPr>
              <a:t> Our data collection began</a:t>
            </a:r>
            <a:endParaRPr>
              <a:latin typeface="Times New Roman"/>
              <a:ea typeface="Times New Roman"/>
              <a:cs typeface="Times New Roman"/>
              <a:sym typeface="Times New Roman"/>
            </a:endParaRPr>
          </a:p>
        </p:txBody>
      </p:sp>
      <p:grpSp>
        <p:nvGrpSpPr>
          <p:cNvPr id="172" name="Google Shape;172;p30"/>
          <p:cNvGrpSpPr/>
          <p:nvPr/>
        </p:nvGrpSpPr>
        <p:grpSpPr>
          <a:xfrm>
            <a:off x="3866175" y="1229497"/>
            <a:ext cx="2901225" cy="943525"/>
            <a:chOff x="1503975" y="2372497"/>
            <a:chExt cx="2901225" cy="943525"/>
          </a:xfrm>
        </p:grpSpPr>
        <p:pic>
          <p:nvPicPr>
            <p:cNvPr id="173" name="Google Shape;173;p30"/>
            <p:cNvPicPr preferRelativeResize="0"/>
            <p:nvPr/>
          </p:nvPicPr>
          <p:blipFill rotWithShape="1">
            <a:blip r:embed="rId4">
              <a:alphaModFix/>
            </a:blip>
            <a:srcRect t="26268" b="8534"/>
            <a:stretch/>
          </p:blipFill>
          <p:spPr>
            <a:xfrm>
              <a:off x="1503975" y="2372497"/>
              <a:ext cx="2901225" cy="943525"/>
            </a:xfrm>
            <a:prstGeom prst="rect">
              <a:avLst/>
            </a:prstGeom>
            <a:noFill/>
            <a:ln>
              <a:noFill/>
            </a:ln>
          </p:spPr>
        </p:pic>
        <p:sp>
          <p:nvSpPr>
            <p:cNvPr id="174" name="Google Shape;174;p30"/>
            <p:cNvSpPr/>
            <p:nvPr/>
          </p:nvSpPr>
          <p:spPr>
            <a:xfrm>
              <a:off x="2149375" y="2732000"/>
              <a:ext cx="867600" cy="311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30"/>
          <p:cNvSpPr/>
          <p:nvPr/>
        </p:nvSpPr>
        <p:spPr>
          <a:xfrm>
            <a:off x="625375" y="4484600"/>
            <a:ext cx="867600" cy="311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txBox="1"/>
          <p:nvPr/>
        </p:nvSpPr>
        <p:spPr>
          <a:xfrm>
            <a:off x="278550" y="1261025"/>
            <a:ext cx="3587700" cy="1676100"/>
          </a:xfrm>
          <a:prstGeom prst="rect">
            <a:avLst/>
          </a:prstGeom>
          <a:solidFill>
            <a:srgbClr val="EFEFEF"/>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“AlgoTransparency has been providing more transparency on which Youtube videos are the most recommended.</a:t>
            </a: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en" sz="1100">
                <a:solidFill>
                  <a:schemeClr val="dk1"/>
                </a:solidFill>
                <a:latin typeface="Times New Roman"/>
                <a:ea typeface="Times New Roman"/>
                <a:cs typeface="Times New Roman"/>
                <a:sym typeface="Times New Roman"/>
              </a:rPr>
              <a:t>…our work illicit a positive reaction from YouTube. First it put wikipedia snippets under debated. Then, they took more than 30 measures to </a:t>
            </a:r>
            <a:r>
              <a:rPr lang="en" sz="1100" b="1">
                <a:solidFill>
                  <a:schemeClr val="dk1"/>
                </a:solidFill>
                <a:latin typeface="Times New Roman"/>
                <a:ea typeface="Times New Roman"/>
                <a:cs typeface="Times New Roman"/>
                <a:sym typeface="Times New Roman"/>
              </a:rPr>
              <a:t>decrease the propagation of harmful disinformation, which resulted in a decrease of it by 70%.</a:t>
            </a:r>
            <a:r>
              <a:rPr lang="en" sz="1100">
                <a:solidFill>
                  <a:schemeClr val="dk1"/>
                </a:solidFill>
                <a:latin typeface="Times New Roman"/>
                <a:ea typeface="Times New Roman"/>
                <a:cs typeface="Times New Roman"/>
                <a:sym typeface="Times New Roman"/>
              </a:rPr>
              <a:t>”</a:t>
            </a:r>
            <a:endParaRPr sz="1100">
              <a:solidFill>
                <a:schemeClr val="dk1"/>
              </a:solidFill>
              <a:latin typeface="Times New Roman"/>
              <a:ea typeface="Times New Roman"/>
              <a:cs typeface="Times New Roman"/>
              <a:sym typeface="Times New Roman"/>
            </a:endParaRPr>
          </a:p>
        </p:txBody>
      </p:sp>
      <p:pic>
        <p:nvPicPr>
          <p:cNvPr id="177" name="Google Shape;177;p30"/>
          <p:cNvPicPr preferRelativeResize="0"/>
          <p:nvPr/>
        </p:nvPicPr>
        <p:blipFill>
          <a:blip r:embed="rId5">
            <a:alphaModFix/>
          </a:blip>
          <a:stretch>
            <a:fillRect/>
          </a:stretch>
        </p:blipFill>
        <p:spPr>
          <a:xfrm>
            <a:off x="4124950" y="2326175"/>
            <a:ext cx="2455597" cy="943525"/>
          </a:xfrm>
          <a:prstGeom prst="rect">
            <a:avLst/>
          </a:prstGeom>
          <a:noFill/>
          <a:ln>
            <a:noFill/>
          </a:ln>
        </p:spPr>
      </p:pic>
      <p:pic>
        <p:nvPicPr>
          <p:cNvPr id="178" name="Google Shape;178;p30"/>
          <p:cNvPicPr preferRelativeResize="0"/>
          <p:nvPr/>
        </p:nvPicPr>
        <p:blipFill>
          <a:blip r:embed="rId6">
            <a:alphaModFix/>
          </a:blip>
          <a:stretch>
            <a:fillRect/>
          </a:stretch>
        </p:blipFill>
        <p:spPr>
          <a:xfrm>
            <a:off x="4048759" y="294750"/>
            <a:ext cx="2251000" cy="830350"/>
          </a:xfrm>
          <a:prstGeom prst="rect">
            <a:avLst/>
          </a:prstGeom>
          <a:noFill/>
          <a:ln>
            <a:noFill/>
          </a:ln>
        </p:spPr>
      </p:pic>
      <p:pic>
        <p:nvPicPr>
          <p:cNvPr id="179" name="Google Shape;179;p30"/>
          <p:cNvPicPr preferRelativeResize="0"/>
          <p:nvPr/>
        </p:nvPicPr>
        <p:blipFill>
          <a:blip r:embed="rId7">
            <a:alphaModFix/>
          </a:blip>
          <a:stretch>
            <a:fillRect/>
          </a:stretch>
        </p:blipFill>
        <p:spPr>
          <a:xfrm>
            <a:off x="6487000" y="283725"/>
            <a:ext cx="2455600" cy="905808"/>
          </a:xfrm>
          <a:prstGeom prst="rect">
            <a:avLst/>
          </a:prstGeom>
          <a:noFill/>
          <a:ln>
            <a:noFill/>
          </a:ln>
        </p:spPr>
      </p:pic>
      <p:sp>
        <p:nvSpPr>
          <p:cNvPr id="180" name="Google Shape;18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831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81147"/>
              <a:buFont typeface="Arial"/>
              <a:buNone/>
            </a:pPr>
            <a:r>
              <a:rPr lang="en" sz="1355" b="1" u="sng">
                <a:latin typeface="Times New Roman"/>
                <a:ea typeface="Times New Roman"/>
                <a:cs typeface="Times New Roman"/>
                <a:sym typeface="Times New Roman"/>
              </a:rPr>
              <a:t>Our data collection</a:t>
            </a:r>
            <a:endParaRPr sz="1355" b="1" u="sng">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186" name="Google Shape;186;p31"/>
          <p:cNvPicPr preferRelativeResize="0"/>
          <p:nvPr/>
        </p:nvPicPr>
        <p:blipFill>
          <a:blip r:embed="rId3">
            <a:alphaModFix/>
          </a:blip>
          <a:stretch>
            <a:fillRect/>
          </a:stretch>
        </p:blipFill>
        <p:spPr>
          <a:xfrm>
            <a:off x="762000" y="865325"/>
            <a:ext cx="2786292" cy="3200586"/>
          </a:xfrm>
          <a:prstGeom prst="rect">
            <a:avLst/>
          </a:prstGeom>
          <a:noFill/>
          <a:ln>
            <a:noFill/>
          </a:ln>
        </p:spPr>
      </p:pic>
      <p:sp>
        <p:nvSpPr>
          <p:cNvPr id="187" name="Google Shape;187;p31"/>
          <p:cNvSpPr txBox="1"/>
          <p:nvPr/>
        </p:nvSpPr>
        <p:spPr>
          <a:xfrm>
            <a:off x="1262814" y="4145663"/>
            <a:ext cx="1243200" cy="7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(Up Next Recom.)</a:t>
            </a:r>
            <a:endParaRPr sz="900"/>
          </a:p>
        </p:txBody>
      </p:sp>
      <p:sp>
        <p:nvSpPr>
          <p:cNvPr id="188" name="Google Shape;188;p31"/>
          <p:cNvSpPr txBox="1"/>
          <p:nvPr/>
        </p:nvSpPr>
        <p:spPr>
          <a:xfrm>
            <a:off x="2403722" y="4145652"/>
            <a:ext cx="1518900" cy="7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(Main Page Recom.)</a:t>
            </a:r>
            <a:endParaRPr sz="900"/>
          </a:p>
        </p:txBody>
      </p:sp>
      <p:sp>
        <p:nvSpPr>
          <p:cNvPr id="189" name="Google Shape;189;p31"/>
          <p:cNvSpPr txBox="1"/>
          <p:nvPr/>
        </p:nvSpPr>
        <p:spPr>
          <a:xfrm>
            <a:off x="358400" y="4345975"/>
            <a:ext cx="197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0" name="Google Shape;190;p31"/>
          <p:cNvSpPr txBox="1"/>
          <p:nvPr/>
        </p:nvSpPr>
        <p:spPr>
          <a:xfrm>
            <a:off x="4085125" y="865325"/>
            <a:ext cx="4795500" cy="26304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An anonymous user start from a channel </a:t>
            </a:r>
            <a:r>
              <a:rPr lang="en">
                <a:solidFill>
                  <a:schemeClr val="dk1"/>
                </a:solidFill>
                <a:latin typeface="Calibri"/>
                <a:ea typeface="Calibri"/>
                <a:cs typeface="Calibri"/>
                <a:sym typeface="Calibri"/>
              </a:rPr>
              <a:t>S_1</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The user click on the most recent video the channel published</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Get recommendations as </a:t>
            </a:r>
            <a:r>
              <a:rPr lang="en">
                <a:solidFill>
                  <a:schemeClr val="dk1"/>
                </a:solidFill>
                <a:latin typeface="Calibri"/>
                <a:ea typeface="Calibri"/>
                <a:cs typeface="Calibri"/>
                <a:sym typeface="Calibri"/>
              </a:rPr>
              <a:t>[U_11, U_12 …, M_11, ...]</a:t>
            </a:r>
            <a:r>
              <a:rPr lang="en">
                <a:solidFill>
                  <a:schemeClr val="dk1"/>
                </a:solidFill>
                <a:latin typeface="Times New Roman"/>
                <a:ea typeface="Times New Roman"/>
                <a:cs typeface="Times New Roman"/>
                <a:sym typeface="Times New Roman"/>
              </a:rPr>
              <a:t> from “up next” recommendations and main page recommendations</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Click on the first recommendation video and go to </a:t>
            </a:r>
            <a:r>
              <a:rPr lang="en">
                <a:solidFill>
                  <a:schemeClr val="dk1"/>
                </a:solidFill>
                <a:latin typeface="Calibri"/>
                <a:ea typeface="Calibri"/>
                <a:cs typeface="Calibri"/>
                <a:sym typeface="Calibri"/>
              </a:rPr>
              <a:t>S_2 = U_11</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Get recommendations as </a:t>
            </a:r>
            <a:r>
              <a:rPr lang="en">
                <a:solidFill>
                  <a:schemeClr val="dk1"/>
                </a:solidFill>
                <a:latin typeface="Calibri"/>
                <a:ea typeface="Calibri"/>
                <a:cs typeface="Calibri"/>
                <a:sym typeface="Calibri"/>
              </a:rPr>
              <a:t>[U_21, U_22 …, M_21, ...]</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a:t>
            </a:r>
            <a:endParaRPr sz="1700">
              <a:latin typeface="Times New Roman"/>
              <a:ea typeface="Times New Roman"/>
              <a:cs typeface="Times New Roman"/>
              <a:sym typeface="Times New Roman"/>
            </a:endParaRPr>
          </a:p>
        </p:txBody>
      </p:sp>
      <p:sp>
        <p:nvSpPr>
          <p:cNvPr id="191" name="Google Shape;19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97" name="Google Shape;197;p32"/>
          <p:cNvSpPr txBox="1"/>
          <p:nvPr/>
        </p:nvSpPr>
        <p:spPr>
          <a:xfrm>
            <a:off x="760650" y="863275"/>
            <a:ext cx="452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t>Analogies with human mobility problems </a:t>
            </a:r>
            <a:endParaRPr sz="1800" u="sn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p:nvPr/>
        </p:nvSpPr>
        <p:spPr>
          <a:xfrm>
            <a:off x="1500925" y="169050"/>
            <a:ext cx="670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Comparison between the human mobility and the recommendation problem </a:t>
            </a:r>
            <a:endParaRPr b="1"/>
          </a:p>
        </p:txBody>
      </p:sp>
      <p:pic>
        <p:nvPicPr>
          <p:cNvPr id="203" name="Google Shape;203;p33"/>
          <p:cNvPicPr preferRelativeResize="0"/>
          <p:nvPr/>
        </p:nvPicPr>
        <p:blipFill>
          <a:blip r:embed="rId3">
            <a:alphaModFix/>
          </a:blip>
          <a:stretch>
            <a:fillRect/>
          </a:stretch>
        </p:blipFill>
        <p:spPr>
          <a:xfrm>
            <a:off x="1951975" y="1811619"/>
            <a:ext cx="1972851" cy="1693500"/>
          </a:xfrm>
          <a:prstGeom prst="rect">
            <a:avLst/>
          </a:prstGeom>
          <a:noFill/>
          <a:ln>
            <a:noFill/>
          </a:ln>
        </p:spPr>
      </p:pic>
      <p:grpSp>
        <p:nvGrpSpPr>
          <p:cNvPr id="204" name="Google Shape;204;p33"/>
          <p:cNvGrpSpPr/>
          <p:nvPr/>
        </p:nvGrpSpPr>
        <p:grpSpPr>
          <a:xfrm>
            <a:off x="488076" y="662072"/>
            <a:ext cx="3765419" cy="1379274"/>
            <a:chOff x="152400" y="721650"/>
            <a:chExt cx="3518425" cy="1288800"/>
          </a:xfrm>
        </p:grpSpPr>
        <p:pic>
          <p:nvPicPr>
            <p:cNvPr id="205" name="Google Shape;205;p33"/>
            <p:cNvPicPr preferRelativeResize="0"/>
            <p:nvPr/>
          </p:nvPicPr>
          <p:blipFill>
            <a:blip r:embed="rId4">
              <a:alphaModFix/>
            </a:blip>
            <a:stretch>
              <a:fillRect/>
            </a:stretch>
          </p:blipFill>
          <p:spPr>
            <a:xfrm>
              <a:off x="152400" y="721650"/>
              <a:ext cx="3518425" cy="791100"/>
            </a:xfrm>
            <a:prstGeom prst="rect">
              <a:avLst/>
            </a:prstGeom>
            <a:noFill/>
            <a:ln>
              <a:noFill/>
            </a:ln>
          </p:spPr>
        </p:pic>
        <p:pic>
          <p:nvPicPr>
            <p:cNvPr id="206" name="Google Shape;206;p33"/>
            <p:cNvPicPr preferRelativeResize="0"/>
            <p:nvPr/>
          </p:nvPicPr>
          <p:blipFill>
            <a:blip r:embed="rId5">
              <a:alphaModFix/>
            </a:blip>
            <a:stretch>
              <a:fillRect/>
            </a:stretch>
          </p:blipFill>
          <p:spPr>
            <a:xfrm>
              <a:off x="152400" y="1486775"/>
              <a:ext cx="2660793" cy="209312"/>
            </a:xfrm>
            <a:prstGeom prst="rect">
              <a:avLst/>
            </a:prstGeom>
            <a:noFill/>
            <a:ln>
              <a:noFill/>
            </a:ln>
          </p:spPr>
        </p:pic>
        <p:sp>
          <p:nvSpPr>
            <p:cNvPr id="207" name="Google Shape;207;p33"/>
            <p:cNvSpPr txBox="1"/>
            <p:nvPr/>
          </p:nvSpPr>
          <p:spPr>
            <a:xfrm>
              <a:off x="152400" y="1665150"/>
              <a:ext cx="3386700" cy="34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08, Marta et. al.</a:t>
              </a:r>
              <a:endParaRPr sz="1200"/>
            </a:p>
          </p:txBody>
        </p:sp>
      </p:grpSp>
      <p:pic>
        <p:nvPicPr>
          <p:cNvPr id="208" name="Google Shape;208;p33"/>
          <p:cNvPicPr preferRelativeResize="0"/>
          <p:nvPr/>
        </p:nvPicPr>
        <p:blipFill>
          <a:blip r:embed="rId6">
            <a:alphaModFix/>
          </a:blip>
          <a:stretch>
            <a:fillRect/>
          </a:stretch>
        </p:blipFill>
        <p:spPr>
          <a:xfrm>
            <a:off x="5891775" y="3565250"/>
            <a:ext cx="2488249" cy="1430625"/>
          </a:xfrm>
          <a:prstGeom prst="rect">
            <a:avLst/>
          </a:prstGeom>
          <a:noFill/>
          <a:ln>
            <a:noFill/>
          </a:ln>
        </p:spPr>
      </p:pic>
      <p:pic>
        <p:nvPicPr>
          <p:cNvPr id="209" name="Google Shape;209;p33"/>
          <p:cNvPicPr preferRelativeResize="0"/>
          <p:nvPr/>
        </p:nvPicPr>
        <p:blipFill>
          <a:blip r:embed="rId7">
            <a:alphaModFix/>
          </a:blip>
          <a:stretch>
            <a:fillRect/>
          </a:stretch>
        </p:blipFill>
        <p:spPr>
          <a:xfrm>
            <a:off x="4491856" y="3461800"/>
            <a:ext cx="1104769" cy="1588674"/>
          </a:xfrm>
          <a:prstGeom prst="rect">
            <a:avLst/>
          </a:prstGeom>
          <a:noFill/>
          <a:ln>
            <a:noFill/>
          </a:ln>
        </p:spPr>
      </p:pic>
      <p:pic>
        <p:nvPicPr>
          <p:cNvPr id="210" name="Google Shape;210;p33"/>
          <p:cNvPicPr preferRelativeResize="0"/>
          <p:nvPr/>
        </p:nvPicPr>
        <p:blipFill>
          <a:blip r:embed="rId8">
            <a:alphaModFix/>
          </a:blip>
          <a:stretch>
            <a:fillRect/>
          </a:stretch>
        </p:blipFill>
        <p:spPr>
          <a:xfrm>
            <a:off x="5105250" y="631501"/>
            <a:ext cx="3274775" cy="1061500"/>
          </a:xfrm>
          <a:prstGeom prst="rect">
            <a:avLst/>
          </a:prstGeom>
          <a:noFill/>
          <a:ln>
            <a:noFill/>
          </a:ln>
        </p:spPr>
      </p:pic>
      <p:grpSp>
        <p:nvGrpSpPr>
          <p:cNvPr id="211" name="Google Shape;211;p33"/>
          <p:cNvGrpSpPr/>
          <p:nvPr/>
        </p:nvGrpSpPr>
        <p:grpSpPr>
          <a:xfrm>
            <a:off x="444773" y="3887380"/>
            <a:ext cx="3593349" cy="1017597"/>
            <a:chOff x="109875" y="2631300"/>
            <a:chExt cx="4462125" cy="1263625"/>
          </a:xfrm>
        </p:grpSpPr>
        <p:pic>
          <p:nvPicPr>
            <p:cNvPr id="212" name="Google Shape;212;p33"/>
            <p:cNvPicPr preferRelativeResize="0"/>
            <p:nvPr/>
          </p:nvPicPr>
          <p:blipFill>
            <a:blip r:embed="rId9">
              <a:alphaModFix/>
            </a:blip>
            <a:stretch>
              <a:fillRect/>
            </a:stretch>
          </p:blipFill>
          <p:spPr>
            <a:xfrm>
              <a:off x="152400" y="2631300"/>
              <a:ext cx="4419600" cy="879387"/>
            </a:xfrm>
            <a:prstGeom prst="rect">
              <a:avLst/>
            </a:prstGeom>
            <a:noFill/>
            <a:ln>
              <a:noFill/>
            </a:ln>
          </p:spPr>
        </p:pic>
        <p:sp>
          <p:nvSpPr>
            <p:cNvPr id="213" name="Google Shape;213;p33"/>
            <p:cNvSpPr txBox="1"/>
            <p:nvPr/>
          </p:nvSpPr>
          <p:spPr>
            <a:xfrm>
              <a:off x="109875" y="3398125"/>
              <a:ext cx="2697600" cy="49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20, Laura et. al</a:t>
              </a:r>
              <a:endParaRPr/>
            </a:p>
          </p:txBody>
        </p:sp>
      </p:grpSp>
      <p:pic>
        <p:nvPicPr>
          <p:cNvPr id="214" name="Google Shape;214;p33"/>
          <p:cNvPicPr preferRelativeResize="0"/>
          <p:nvPr/>
        </p:nvPicPr>
        <p:blipFill>
          <a:blip r:embed="rId10">
            <a:alphaModFix/>
          </a:blip>
          <a:stretch>
            <a:fillRect/>
          </a:stretch>
        </p:blipFill>
        <p:spPr>
          <a:xfrm>
            <a:off x="5603350" y="1811625"/>
            <a:ext cx="2456574" cy="1276000"/>
          </a:xfrm>
          <a:prstGeom prst="rect">
            <a:avLst/>
          </a:prstGeom>
          <a:noFill/>
          <a:ln>
            <a:noFill/>
          </a:ln>
        </p:spPr>
      </p:pic>
      <p:sp>
        <p:nvSpPr>
          <p:cNvPr id="215" name="Google Shape;215;p33"/>
          <p:cNvSpPr txBox="1"/>
          <p:nvPr/>
        </p:nvSpPr>
        <p:spPr>
          <a:xfrm>
            <a:off x="5083550" y="1483500"/>
            <a:ext cx="234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19, Mattia, et. al </a:t>
            </a:r>
            <a:endParaRPr sz="1200"/>
          </a:p>
        </p:txBody>
      </p:sp>
      <p:sp>
        <p:nvSpPr>
          <p:cNvPr id="216" name="Google Shape;21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On-screen Show (16:9)</PresentationFormat>
  <Paragraphs>155</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Simple Light</vt:lpstr>
      <vt:lpstr>Simple Light</vt:lpstr>
      <vt:lpstr>Dynamics in Youtube Recommendation: Are there filter-bubbles? </vt:lpstr>
      <vt:lpstr>PowerPoint Presentation</vt:lpstr>
      <vt:lpstr>How the notion of “Filter bubble”/“Echo chamber” got the public attention</vt:lpstr>
      <vt:lpstr>“Filter bubble” is naturally ubiquitous in content and preferences </vt:lpstr>
      <vt:lpstr>Literature review: Filter bubble/echo-chamber induced by recommendation systems (RS) </vt:lpstr>
      <vt:lpstr>A brief history </vt:lpstr>
      <vt:lpstr>Our data collection </vt:lpstr>
      <vt:lpstr>PowerPoint Presentation</vt:lpstr>
      <vt:lpstr>PowerPoint Presentation</vt:lpstr>
      <vt:lpstr>PowerPoint Presentation</vt:lpstr>
      <vt:lpstr>An analogy with the human mobility problem</vt:lpstr>
      <vt:lpstr>PowerPoint Presentation</vt:lpstr>
      <vt:lpstr>PowerPoint Presentation</vt:lpstr>
      <vt:lpstr>PowerPoint Presentation</vt:lpstr>
      <vt:lpstr>Resilience Problem 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in Youtube Recommendation: Are there filter-bubbles? </dc:title>
  <dc:creator>Szymanski, Bolek</dc:creator>
  <cp:lastModifiedBy>Boleslaw Szymanski</cp:lastModifiedBy>
  <cp:revision>1</cp:revision>
  <dcterms:modified xsi:type="dcterms:W3CDTF">2022-10-24T14:46:18Z</dcterms:modified>
</cp:coreProperties>
</file>